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4"/>
    <p:sldMasterId id="214748367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5143500" cx="9144000"/>
  <p:notesSz cx="6858000" cy="9144000"/>
  <p:embeddedFontLst>
    <p:embeddedFont>
      <p:font typeface="Nunito"/>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8204E5B-F884-4719-82A8-AD5DA0092F38}">
  <a:tblStyle styleId="{F8204E5B-F884-4719-82A8-AD5DA0092F3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Nunito-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Nunito-italic.fntdata"/><Relationship Id="rId30" Type="http://schemas.openxmlformats.org/officeDocument/2006/relationships/font" Target="fonts/Nunito-bold.fntdata"/><Relationship Id="rId11" Type="http://schemas.openxmlformats.org/officeDocument/2006/relationships/slide" Target="slides/slide5.xml"/><Relationship Id="rId10" Type="http://schemas.openxmlformats.org/officeDocument/2006/relationships/slide" Target="slides/slide4.xml"/><Relationship Id="rId32" Type="http://schemas.openxmlformats.org/officeDocument/2006/relationships/font" Target="fonts/Nunito-bold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756000" y="5078520"/>
            <a:ext cx="6047640" cy="481104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5" name="Google Shape;5;n"/>
          <p:cNvSpPr txBox="1"/>
          <p:nvPr>
            <p:ph idx="3" type="hdr"/>
          </p:nvPr>
        </p:nvSpPr>
        <p:spPr>
          <a:xfrm>
            <a:off x="0" y="0"/>
            <a:ext cx="3280680" cy="53424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6" name="Google Shape;6;n"/>
          <p:cNvSpPr txBox="1"/>
          <p:nvPr>
            <p:ph idx="10" type="dt"/>
          </p:nvPr>
        </p:nvSpPr>
        <p:spPr>
          <a:xfrm>
            <a:off x="4278960" y="0"/>
            <a:ext cx="3280680" cy="53424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7" name="Google Shape;7;n"/>
          <p:cNvSpPr txBox="1"/>
          <p:nvPr>
            <p:ph idx="11" type="ftr"/>
          </p:nvPr>
        </p:nvSpPr>
        <p:spPr>
          <a:xfrm>
            <a:off x="0" y="10157400"/>
            <a:ext cx="3280680" cy="534240"/>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8" name="Google Shape;8;n"/>
          <p:cNvSpPr txBox="1"/>
          <p:nvPr>
            <p:ph idx="12" type="sldNum"/>
          </p:nvPr>
        </p:nvSpPr>
        <p:spPr>
          <a:xfrm>
            <a:off x="4278960" y="10157400"/>
            <a:ext cx="3280680" cy="534240"/>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b="0" i="0" lang="en-US" sz="1400" u="none" cap="none" strike="noStrike">
                <a:latin typeface="Times New Roman"/>
                <a:ea typeface="Times New Roman"/>
                <a:cs typeface="Times New Roman"/>
                <a:sym typeface="Times New Roman"/>
              </a:rPr>
              <a:t>‹#›</a:t>
            </a:fld>
            <a:endParaRPr b="0" i="0" sz="1400" u="none" cap="none" strike="noStrike">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42" name="Google Shape;142;p1:notes"/>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8d761232ac_15_36:notes"/>
          <p:cNvSpPr/>
          <p:nvPr>
            <p:ph idx="2" type="sldImg"/>
          </p:nvPr>
        </p:nvSpPr>
        <p:spPr>
          <a:xfrm>
            <a:off x="381240" y="685800"/>
            <a:ext cx="60954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5" name="Google Shape;305;g8d761232ac_15_36:notes"/>
          <p:cNvSpPr txBox="1"/>
          <p:nvPr>
            <p:ph idx="1" type="body"/>
          </p:nvPr>
        </p:nvSpPr>
        <p:spPr>
          <a:xfrm>
            <a:off x="685800" y="4343400"/>
            <a:ext cx="5486100" cy="4114500"/>
          </a:xfrm>
          <a:prstGeom prst="rect">
            <a:avLst/>
          </a:prstGeom>
          <a:noFill/>
          <a:ln>
            <a:noFill/>
          </a:ln>
        </p:spPr>
        <p:txBody>
          <a:bodyPr anchorCtr="0" anchor="t" bIns="91425" lIns="0" spcFirstLastPara="1" rIns="0" wrap="square" tIns="91425">
            <a:noAutofit/>
          </a:bodyPr>
          <a:lstStyle/>
          <a:p>
            <a:pPr indent="0" lvl="0" marL="0" rtl="0" algn="l">
              <a:spcBef>
                <a:spcPts val="0"/>
              </a:spcBef>
              <a:spcAft>
                <a:spcPts val="0"/>
              </a:spcAft>
              <a:buClr>
                <a:schemeClr val="dk1"/>
              </a:buClr>
              <a:buFont typeface="Arial"/>
              <a:buNone/>
            </a:pPr>
            <a:r>
              <a:rPr lang="en-US" sz="1300">
                <a:solidFill>
                  <a:schemeClr val="dk1"/>
                </a:solidFill>
              </a:rPr>
              <a:t>Most parts of the AR environment is a migration from VR. Besides, we utilize vuforia tools to build the AR visualization. We designed the image target to stable the model, which we’ll show later in the demo. Also, we seperate the 3D calculation and the AR visualization to make the whole program run smoothly.</a:t>
            </a:r>
            <a:endParaRPr sz="130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8ef7a5c3b6_0_77:notes"/>
          <p:cNvSpPr/>
          <p:nvPr>
            <p:ph idx="2" type="sldImg"/>
          </p:nvPr>
        </p:nvSpPr>
        <p:spPr>
          <a:xfrm>
            <a:off x="381240" y="685800"/>
            <a:ext cx="60954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5" name="Google Shape;325;g8ef7a5c3b6_0_77:notes"/>
          <p:cNvSpPr txBox="1"/>
          <p:nvPr>
            <p:ph idx="1" type="body"/>
          </p:nvPr>
        </p:nvSpPr>
        <p:spPr>
          <a:xfrm>
            <a:off x="685800" y="4343400"/>
            <a:ext cx="5486100" cy="4114500"/>
          </a:xfrm>
          <a:prstGeom prst="rect">
            <a:avLst/>
          </a:prstGeom>
          <a:noFill/>
          <a:ln>
            <a:noFill/>
          </a:ln>
        </p:spPr>
        <p:txBody>
          <a:bodyPr anchorCtr="0" anchor="t" bIns="91425" lIns="0" spcFirstLastPara="1" rIns="0" wrap="square" tIns="91425">
            <a:noAutofit/>
          </a:bodyPr>
          <a:lstStyle/>
          <a:p>
            <a:pPr indent="0" lvl="0" marL="0" rtl="0" algn="l">
              <a:spcBef>
                <a:spcPts val="0"/>
              </a:spcBef>
              <a:spcAft>
                <a:spcPts val="0"/>
              </a:spcAft>
              <a:buClr>
                <a:schemeClr val="dk1"/>
              </a:buClr>
              <a:buFont typeface="Arial"/>
              <a:buNone/>
            </a:pPr>
            <a:r>
              <a:rPr lang="en-US" sz="1300">
                <a:solidFill>
                  <a:schemeClr val="dk1"/>
                </a:solidFill>
              </a:rPr>
              <a:t>Now I’ll explain some tech details of our prototype. </a:t>
            </a:r>
            <a:r>
              <a:rPr lang="en-US" sz="1300">
                <a:solidFill>
                  <a:schemeClr val="dk1"/>
                </a:solidFill>
              </a:rPr>
              <a:t>The VR system is built up by three parts: from left to right, remote client, MySQL server and </a:t>
            </a:r>
            <a:r>
              <a:rPr lang="en-US" sz="1300">
                <a:solidFill>
                  <a:schemeClr val="dk1"/>
                </a:solidFill>
              </a:rPr>
              <a:t>mach3 client</a:t>
            </a:r>
            <a:r>
              <a:rPr lang="en-US" sz="1300">
                <a:solidFill>
                  <a:schemeClr val="dk1"/>
                </a:solidFill>
              </a:rPr>
              <a:t>. In the remote client, we built a unity model which is divided into four parts: the base and x, y, z axis. The scale of the coordinate and the directions of the axis are consistent with the real machine. Therefore, given the real-world coordinate, the model will visualize the machine correctly. The mach3 client is a relay between MySQL server and mach3. It receives commands from sql and sends to mach3 and also receives coordinates from mach3 and sends to sql. MySQL then is a data storage for remote communication. The desktop running Mach3 and mach3 client is connected to the real machine to operate.</a:t>
            </a:r>
            <a:endParaRPr sz="130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8ef7a5c3b6_0_52:notes"/>
          <p:cNvSpPr/>
          <p:nvPr>
            <p:ph idx="2" type="sldImg"/>
          </p:nvPr>
        </p:nvSpPr>
        <p:spPr>
          <a:xfrm>
            <a:off x="381240" y="685800"/>
            <a:ext cx="60954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3" name="Google Shape;333;g8ef7a5c3b6_0_52:notes"/>
          <p:cNvSpPr txBox="1"/>
          <p:nvPr>
            <p:ph idx="1" type="body"/>
          </p:nvPr>
        </p:nvSpPr>
        <p:spPr>
          <a:xfrm>
            <a:off x="685800" y="4343400"/>
            <a:ext cx="5486100" cy="4114500"/>
          </a:xfrm>
          <a:prstGeom prst="rect">
            <a:avLst/>
          </a:prstGeom>
          <a:noFill/>
          <a:ln>
            <a:noFill/>
          </a:ln>
        </p:spPr>
        <p:txBody>
          <a:bodyPr anchorCtr="0" anchor="t" bIns="91425" lIns="0" spcFirstLastPara="1" rIns="0" wrap="square" tIns="91425">
            <a:noAutofit/>
          </a:bodyPr>
          <a:lstStyle/>
          <a:p>
            <a:pPr indent="0" lvl="0" marL="0" rtl="0" algn="l">
              <a:spcBef>
                <a:spcPts val="0"/>
              </a:spcBef>
              <a:spcAft>
                <a:spcPts val="0"/>
              </a:spcAft>
              <a:buClr>
                <a:schemeClr val="dk1"/>
              </a:buClr>
              <a:buFont typeface="Arial"/>
              <a:buNone/>
            </a:pPr>
            <a:r>
              <a:rPr lang="en-US" sz="1300">
                <a:solidFill>
                  <a:schemeClr val="dk1"/>
                </a:solidFill>
              </a:rPr>
              <a:t>For the real-time transmission, we have two parts. First, the Mach3 client will create connection to the MySQL database and query the data in every loop, which is more than 30Hz, so that once there’s new command (such as “Load” or “Stop”) sent to the database, the client can get it immediately. The second part is the socket transmission. Once the client queries the new command data, it will send it through the socket channel to Mach3. In the </a:t>
            </a:r>
            <a:r>
              <a:rPr lang="en-US" sz="1300">
                <a:solidFill>
                  <a:schemeClr val="dk1"/>
                </a:solidFill>
              </a:rPr>
              <a:t>meantime</a:t>
            </a:r>
            <a:r>
              <a:rPr lang="en-US" sz="1300">
                <a:solidFill>
                  <a:schemeClr val="dk1"/>
                </a:solidFill>
              </a:rPr>
              <a:t>, Mach3 VB script will always listen to the socket port, and if there’s any data in the socket channel buffer, it will run sockRead to get the command. With our prototype, the whole transmission process is in real-time.</a:t>
            </a:r>
            <a:endParaRPr sz="130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8ef7a5c3b6_0_71:notes"/>
          <p:cNvSpPr/>
          <p:nvPr>
            <p:ph idx="2" type="sldImg"/>
          </p:nvPr>
        </p:nvSpPr>
        <p:spPr>
          <a:xfrm>
            <a:off x="381240" y="685800"/>
            <a:ext cx="60954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1" name="Google Shape;341;g8ef7a5c3b6_0_71:notes"/>
          <p:cNvSpPr txBox="1"/>
          <p:nvPr>
            <p:ph idx="1" type="body"/>
          </p:nvPr>
        </p:nvSpPr>
        <p:spPr>
          <a:xfrm>
            <a:off x="685800" y="4343400"/>
            <a:ext cx="5486100" cy="4114500"/>
          </a:xfrm>
          <a:prstGeom prst="rect">
            <a:avLst/>
          </a:prstGeom>
          <a:noFill/>
          <a:ln>
            <a:noFill/>
          </a:ln>
        </p:spPr>
        <p:txBody>
          <a:bodyPr anchorCtr="0" anchor="t" bIns="91425" lIns="0" spcFirstLastPara="1" rIns="0" wrap="square" tIns="91425">
            <a:noAutofit/>
          </a:bodyPr>
          <a:lstStyle/>
          <a:p>
            <a:pPr indent="0" lvl="0" marL="0" rtl="0" algn="l">
              <a:spcBef>
                <a:spcPts val="0"/>
              </a:spcBef>
              <a:spcAft>
                <a:spcPts val="0"/>
              </a:spcAft>
              <a:buClr>
                <a:schemeClr val="dk1"/>
              </a:buClr>
              <a:buFont typeface="Arial"/>
              <a:buNone/>
            </a:pPr>
            <a:r>
              <a:rPr lang="en-US" sz="1300">
                <a:solidFill>
                  <a:schemeClr val="dk1"/>
                </a:solidFill>
              </a:rPr>
              <a:t>For the AR, the visualization is similar to VR, but it has a different database connection method and a new tag </a:t>
            </a:r>
            <a:r>
              <a:rPr lang="en-US" sz="1300">
                <a:solidFill>
                  <a:schemeClr val="dk1"/>
                </a:solidFill>
              </a:rPr>
              <a:t>recognition task</a:t>
            </a:r>
            <a:r>
              <a:rPr lang="en-US" sz="1300">
                <a:solidFill>
                  <a:schemeClr val="dk1"/>
                </a:solidFill>
              </a:rPr>
              <a:t>. Due to mobile security issue, both </a:t>
            </a:r>
            <a:r>
              <a:rPr lang="en-US" sz="1300">
                <a:solidFill>
                  <a:schemeClr val="dk1"/>
                </a:solidFill>
              </a:rPr>
              <a:t>android</a:t>
            </a:r>
            <a:r>
              <a:rPr lang="en-US" sz="1300">
                <a:solidFill>
                  <a:schemeClr val="dk1"/>
                </a:solidFill>
              </a:rPr>
              <a:t> and ios don’t allow direct connection to online database. So we wrote a php website on the google cloud platform app engine. It directly connects to the database and opens a web api which is a query to the position data so that on the mobile platform, our program can utilize webrequest package to request the api url to get the data through html form. About the tag recognition, we designed a tag which has a lot of geometric features. The round SJTU logo can help locate the center and the color blocks on the margin have character points which help Vuforia engine determine the direction.</a:t>
            </a:r>
            <a:endParaRPr sz="130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8d761232ac_15_30:notes"/>
          <p:cNvSpPr/>
          <p:nvPr>
            <p:ph idx="2" type="sldImg"/>
          </p:nvPr>
        </p:nvSpPr>
        <p:spPr>
          <a:xfrm>
            <a:off x="381240" y="685800"/>
            <a:ext cx="60954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9" name="Google Shape;349;g8d761232ac_15_30:notes"/>
          <p:cNvSpPr txBox="1"/>
          <p:nvPr>
            <p:ph idx="1" type="body"/>
          </p:nvPr>
        </p:nvSpPr>
        <p:spPr>
          <a:xfrm>
            <a:off x="685800" y="4343400"/>
            <a:ext cx="5486100" cy="4114500"/>
          </a:xfrm>
          <a:prstGeom prst="rect">
            <a:avLst/>
          </a:prstGeom>
          <a:noFill/>
          <a:ln>
            <a:noFill/>
          </a:ln>
        </p:spPr>
        <p:txBody>
          <a:bodyPr anchorCtr="0" anchor="t" bIns="91425" lIns="0" spcFirstLastPara="1" rIns="0" wrap="square" tIns="91425">
            <a:noAutofit/>
          </a:bodyPr>
          <a:lstStyle/>
          <a:p>
            <a:pPr indent="0" lvl="0" marL="0" rtl="0" algn="l">
              <a:spcBef>
                <a:spcPts val="0"/>
              </a:spcBef>
              <a:spcAft>
                <a:spcPts val="0"/>
              </a:spcAft>
              <a:buClr>
                <a:schemeClr val="dk1"/>
              </a:buClr>
              <a:buFont typeface="Arial"/>
              <a:buNone/>
            </a:pPr>
            <a:r>
              <a:rPr lang="en-US" sz="1300">
                <a:solidFill>
                  <a:schemeClr val="dk1"/>
                </a:solidFill>
              </a:rPr>
              <a:t>Now is the result demo. Here’s the VR demo. In the video, the right-hand-side is the laptop running our VR model, and on the left is the real cutting process. We can click buttons or use VR device to remote control Mach3 client which is connected to the real physical machine. And the Mach3 client will send back position and moving information back to VR model for visualization. We can see the latency is very low, and it is due to the internet connection and low computing power of the old lab desktop.</a:t>
            </a:r>
            <a:endParaRPr sz="130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8d761232ac_15_13:notes"/>
          <p:cNvSpPr/>
          <p:nvPr>
            <p:ph idx="2" type="sldImg"/>
          </p:nvPr>
        </p:nvSpPr>
        <p:spPr>
          <a:xfrm>
            <a:off x="381240" y="685800"/>
            <a:ext cx="60954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8" name="Google Shape;358;g8d761232ac_15_13:notes"/>
          <p:cNvSpPr txBox="1"/>
          <p:nvPr>
            <p:ph idx="1" type="body"/>
          </p:nvPr>
        </p:nvSpPr>
        <p:spPr>
          <a:xfrm>
            <a:off x="685800" y="4343400"/>
            <a:ext cx="5486100" cy="4114500"/>
          </a:xfrm>
          <a:prstGeom prst="rect">
            <a:avLst/>
          </a:prstGeom>
          <a:noFill/>
          <a:ln>
            <a:noFill/>
          </a:ln>
        </p:spPr>
        <p:txBody>
          <a:bodyPr anchorCtr="0" anchor="t" bIns="91425" lIns="0" spcFirstLastPara="1" rIns="0" wrap="square" tIns="91425">
            <a:noAutofit/>
          </a:bodyPr>
          <a:lstStyle/>
          <a:p>
            <a:pPr indent="0" lvl="0" marL="0" rtl="0" algn="l">
              <a:spcBef>
                <a:spcPts val="0"/>
              </a:spcBef>
              <a:spcAft>
                <a:spcPts val="0"/>
              </a:spcAft>
              <a:buClr>
                <a:schemeClr val="dk1"/>
              </a:buClr>
              <a:buFont typeface="Arial"/>
              <a:buNone/>
            </a:pPr>
            <a:r>
              <a:rPr lang="en-US" sz="1300">
                <a:solidFill>
                  <a:schemeClr val="dk1"/>
                </a:solidFill>
              </a:rPr>
              <a:t>Now here is the AR demo. The right-hand-side is the laptop version, and </a:t>
            </a:r>
            <a:r>
              <a:rPr lang="en-US" sz="1300">
                <a:solidFill>
                  <a:schemeClr val="dk1"/>
                </a:solidFill>
              </a:rPr>
              <a:t>the left-hand-side is the iOS version. We can either pre-load our JI cutting model into database or run the gcode in real-time, and the AR app can</a:t>
            </a:r>
            <a:r>
              <a:rPr lang="en-US" sz="1300">
                <a:solidFill>
                  <a:schemeClr val="dk1"/>
                </a:solidFill>
              </a:rPr>
              <a:t> visualize it.</a:t>
            </a:r>
            <a:endParaRPr sz="130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8e215349b7_4_36:notes"/>
          <p:cNvSpPr/>
          <p:nvPr>
            <p:ph idx="2" type="sldImg"/>
          </p:nvPr>
        </p:nvSpPr>
        <p:spPr>
          <a:xfrm>
            <a:off x="381240" y="685800"/>
            <a:ext cx="60954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7" name="Google Shape;367;g8e215349b7_4_36:notes"/>
          <p:cNvSpPr txBox="1"/>
          <p:nvPr>
            <p:ph idx="1" type="body"/>
          </p:nvPr>
        </p:nvSpPr>
        <p:spPr>
          <a:xfrm>
            <a:off x="685800" y="4343400"/>
            <a:ext cx="5486100" cy="4114500"/>
          </a:xfrm>
          <a:prstGeom prst="rect">
            <a:avLst/>
          </a:prstGeom>
          <a:noFill/>
          <a:ln>
            <a:noFill/>
          </a:ln>
        </p:spPr>
        <p:txBody>
          <a:bodyPr anchorCtr="0" anchor="t" bIns="91425" lIns="0" spcFirstLastPara="1" rIns="0" wrap="square" tIns="91425">
            <a:noAutofit/>
          </a:bodyPr>
          <a:lstStyle/>
          <a:p>
            <a:pPr indent="0" lvl="0" marL="0" rtl="0" algn="l">
              <a:lnSpc>
                <a:spcPct val="100000"/>
              </a:lnSpc>
              <a:spcBef>
                <a:spcPts val="0"/>
              </a:spcBef>
              <a:spcAft>
                <a:spcPts val="0"/>
              </a:spcAft>
              <a:buNone/>
            </a:pPr>
            <a:r>
              <a:rPr lang="en-US" sz="1300">
                <a:solidFill>
                  <a:schemeClr val="dk1"/>
                </a:solidFill>
              </a:rPr>
              <a:t>After finishing the prototype, we conducted some experiments</a:t>
            </a:r>
            <a:r>
              <a:rPr lang="en-US" sz="1300">
                <a:solidFill>
                  <a:schemeClr val="dk1"/>
                </a:solidFill>
              </a:rPr>
              <a:t> for validation. Using the network tool </a:t>
            </a:r>
            <a:r>
              <a:rPr b="1" lang="en-US" sz="1300">
                <a:solidFill>
                  <a:schemeClr val="dk1"/>
                </a:solidFill>
              </a:rPr>
              <a:t>Wireshark</a:t>
            </a:r>
            <a:r>
              <a:rPr lang="en-US" sz="1300">
                <a:solidFill>
                  <a:schemeClr val="dk1"/>
                </a:solidFill>
              </a:rPr>
              <a:t>, we calculated the frequency of the position feedback, which is around 20 packets per second. At the same time, on the RHS the round-trip time graph shows that the latency is around 50ms, which is lower than our expectation 200ms.</a:t>
            </a:r>
            <a:endParaRPr sz="1300">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8ef7a5c3b6_0_89:notes"/>
          <p:cNvSpPr/>
          <p:nvPr>
            <p:ph idx="2" type="sldImg"/>
          </p:nvPr>
        </p:nvSpPr>
        <p:spPr>
          <a:xfrm>
            <a:off x="381240" y="685800"/>
            <a:ext cx="60954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8" name="Google Shape;378;g8ef7a5c3b6_0_89:notes"/>
          <p:cNvSpPr txBox="1"/>
          <p:nvPr>
            <p:ph idx="1" type="body"/>
          </p:nvPr>
        </p:nvSpPr>
        <p:spPr>
          <a:xfrm>
            <a:off x="685800" y="4343400"/>
            <a:ext cx="5486100" cy="4114500"/>
          </a:xfrm>
          <a:prstGeom prst="rect">
            <a:avLst/>
          </a:prstGeom>
          <a:noFill/>
          <a:ln>
            <a:noFill/>
          </a:ln>
        </p:spPr>
        <p:txBody>
          <a:bodyPr anchorCtr="0" anchor="t" bIns="91425" lIns="0" spcFirstLastPara="1" rIns="0" wrap="square" tIns="91425">
            <a:noAutofit/>
          </a:bodyPr>
          <a:lstStyle/>
          <a:p>
            <a:pPr indent="0" lvl="0" marL="0" rtl="0" algn="l">
              <a:lnSpc>
                <a:spcPct val="100000"/>
              </a:lnSpc>
              <a:spcBef>
                <a:spcPts val="0"/>
              </a:spcBef>
              <a:spcAft>
                <a:spcPts val="0"/>
              </a:spcAft>
              <a:buNone/>
            </a:pPr>
            <a:r>
              <a:rPr lang="en-US" sz="1300">
                <a:solidFill>
                  <a:schemeClr val="dk1"/>
                </a:solidFill>
              </a:rPr>
              <a:t>Now let’s </a:t>
            </a:r>
            <a:r>
              <a:rPr lang="en-US" sz="1300">
                <a:solidFill>
                  <a:schemeClr val="dk1"/>
                </a:solidFill>
              </a:rPr>
              <a:t>move on to </a:t>
            </a:r>
            <a:r>
              <a:rPr lang="en-US" sz="1300">
                <a:solidFill>
                  <a:schemeClr val="dk1"/>
                </a:solidFill>
              </a:rPr>
              <a:t>the pros and cons. Our system enables remote and real-time simulation. Those who are thousands miles away from the machine, for example my teammates in the US, can still have access to the control and feedback. The database storage enables the users to recap their Gcode programs.</a:t>
            </a:r>
            <a:endParaRPr sz="1300">
              <a:solidFill>
                <a:schemeClr val="dk1"/>
              </a:solidFill>
            </a:endParaRPr>
          </a:p>
          <a:p>
            <a:pPr indent="0" lvl="0" marL="0" rtl="0" algn="l">
              <a:lnSpc>
                <a:spcPct val="100000"/>
              </a:lnSpc>
              <a:spcBef>
                <a:spcPts val="0"/>
              </a:spcBef>
              <a:spcAft>
                <a:spcPts val="0"/>
              </a:spcAft>
              <a:buNone/>
            </a:pPr>
            <a:r>
              <a:rPr lang="en-US" sz="1300">
                <a:solidFill>
                  <a:schemeClr val="dk1"/>
                </a:solidFill>
              </a:rPr>
              <a:t>However, due to the hardware setting limit, our computer cannot afford greater amount of calculations for higher precision. If we need to simulate a sophisticated artifact, such as a model of Longbin Building, our current design may not give precise enough outcomes.</a:t>
            </a:r>
            <a:endParaRPr sz="130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8e215349b7_4_18:notes"/>
          <p:cNvSpPr/>
          <p:nvPr>
            <p:ph idx="2" type="sldImg"/>
          </p:nvPr>
        </p:nvSpPr>
        <p:spPr>
          <a:xfrm>
            <a:off x="381240" y="685800"/>
            <a:ext cx="60954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0" name="Google Shape;390;g8e215349b7_4_18:notes"/>
          <p:cNvSpPr txBox="1"/>
          <p:nvPr>
            <p:ph idx="1" type="body"/>
          </p:nvPr>
        </p:nvSpPr>
        <p:spPr>
          <a:xfrm>
            <a:off x="685800" y="4343400"/>
            <a:ext cx="5486100" cy="4114500"/>
          </a:xfrm>
          <a:prstGeom prst="rect">
            <a:avLst/>
          </a:prstGeom>
          <a:noFill/>
          <a:ln>
            <a:noFill/>
          </a:ln>
        </p:spPr>
        <p:txBody>
          <a:bodyPr anchorCtr="0" anchor="t" bIns="91425" lIns="0" spcFirstLastPara="1" rIns="0" wrap="square" tIns="91425">
            <a:noAutofit/>
          </a:bodyPr>
          <a:lstStyle/>
          <a:p>
            <a:pPr indent="0" lvl="0" marL="0" rtl="0" algn="l">
              <a:lnSpc>
                <a:spcPct val="100000"/>
              </a:lnSpc>
              <a:spcBef>
                <a:spcPts val="0"/>
              </a:spcBef>
              <a:spcAft>
                <a:spcPts val="0"/>
              </a:spcAft>
              <a:buNone/>
            </a:pPr>
            <a:r>
              <a:rPr lang="en-US" sz="1300">
                <a:solidFill>
                  <a:schemeClr val="dk1"/>
                </a:solidFill>
              </a:rPr>
              <a:t>Reviewing our design, we found many aspects that we could’ve done better.</a:t>
            </a:r>
            <a:endParaRPr sz="1300">
              <a:solidFill>
                <a:schemeClr val="dk1"/>
              </a:solidFill>
            </a:endParaRPr>
          </a:p>
          <a:p>
            <a:pPr indent="0" lvl="0" marL="0" rtl="0" algn="l">
              <a:lnSpc>
                <a:spcPct val="100000"/>
              </a:lnSpc>
              <a:spcBef>
                <a:spcPts val="0"/>
              </a:spcBef>
              <a:spcAft>
                <a:spcPts val="0"/>
              </a:spcAft>
              <a:buNone/>
            </a:pPr>
            <a:r>
              <a:t/>
            </a:r>
            <a:endParaRPr sz="1300">
              <a:solidFill>
                <a:schemeClr val="dk1"/>
              </a:solidFill>
            </a:endParaRPr>
          </a:p>
          <a:p>
            <a:pPr indent="0" lvl="0" marL="0" rtl="0" algn="l">
              <a:lnSpc>
                <a:spcPct val="100000"/>
              </a:lnSpc>
              <a:spcBef>
                <a:spcPts val="0"/>
              </a:spcBef>
              <a:spcAft>
                <a:spcPts val="0"/>
              </a:spcAft>
              <a:buNone/>
            </a:pPr>
            <a:r>
              <a:rPr lang="en-US" sz="1300">
                <a:solidFill>
                  <a:schemeClr val="dk1"/>
                </a:solidFill>
              </a:rPr>
              <a:t>The first point is computer hardware. Since our CNC Milling machine can only support Windows 7 32bit, it later became our performance bottleneck. If we could start over, we should pay more attention to the choice of hardware.</a:t>
            </a:r>
            <a:endParaRPr sz="1300">
              <a:solidFill>
                <a:schemeClr val="dk1"/>
              </a:solidFill>
            </a:endParaRPr>
          </a:p>
          <a:p>
            <a:pPr indent="0" lvl="0" marL="0" rtl="0" algn="l">
              <a:lnSpc>
                <a:spcPct val="100000"/>
              </a:lnSpc>
              <a:spcBef>
                <a:spcPts val="0"/>
              </a:spcBef>
              <a:spcAft>
                <a:spcPts val="0"/>
              </a:spcAft>
              <a:buNone/>
            </a:pPr>
            <a:r>
              <a:t/>
            </a:r>
            <a:endParaRPr sz="1300">
              <a:solidFill>
                <a:schemeClr val="dk1"/>
              </a:solidFill>
            </a:endParaRPr>
          </a:p>
          <a:p>
            <a:pPr indent="0" lvl="0" marL="0" rtl="0" algn="l">
              <a:lnSpc>
                <a:spcPct val="100000"/>
              </a:lnSpc>
              <a:spcBef>
                <a:spcPts val="0"/>
              </a:spcBef>
              <a:spcAft>
                <a:spcPts val="0"/>
              </a:spcAft>
              <a:buNone/>
            </a:pPr>
            <a:r>
              <a:rPr lang="en-US" sz="1300">
                <a:solidFill>
                  <a:schemeClr val="dk1"/>
                </a:solidFill>
              </a:rPr>
              <a:t>Also, we expect that in the future, AR can adapt itself to the nested mobile device.</a:t>
            </a:r>
            <a:endParaRPr sz="1300">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8e215349b7_4_29:notes"/>
          <p:cNvSpPr/>
          <p:nvPr>
            <p:ph idx="2" type="sldImg"/>
          </p:nvPr>
        </p:nvSpPr>
        <p:spPr>
          <a:xfrm>
            <a:off x="381240" y="685800"/>
            <a:ext cx="60954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8" name="Google Shape;398;g8e215349b7_4_29:notes"/>
          <p:cNvSpPr txBox="1"/>
          <p:nvPr>
            <p:ph idx="1" type="body"/>
          </p:nvPr>
        </p:nvSpPr>
        <p:spPr>
          <a:xfrm>
            <a:off x="685800" y="4343400"/>
            <a:ext cx="5486100" cy="4114500"/>
          </a:xfrm>
          <a:prstGeom prst="rect">
            <a:avLst/>
          </a:prstGeom>
          <a:noFill/>
          <a:ln>
            <a:noFill/>
          </a:ln>
        </p:spPr>
        <p:txBody>
          <a:bodyPr anchorCtr="0" anchor="t" bIns="91425" lIns="0" spcFirstLastPara="1" rIns="0" wrap="square" tIns="91425">
            <a:noAutofit/>
          </a:bodyPr>
          <a:lstStyle/>
          <a:p>
            <a:pPr indent="0" lvl="0" marL="0" rtl="0" algn="l">
              <a:lnSpc>
                <a:spcPct val="100000"/>
              </a:lnSpc>
              <a:spcBef>
                <a:spcPts val="0"/>
              </a:spcBef>
              <a:spcAft>
                <a:spcPts val="0"/>
              </a:spcAft>
              <a:buNone/>
            </a:pPr>
            <a:r>
              <a:rPr lang="en-US" sz="1300">
                <a:solidFill>
                  <a:schemeClr val="dk1"/>
                </a:solidFill>
              </a:rPr>
              <a:t>In summary, we are dedicated to a remote, real-time control system. Our design used socket connection and MySQL database to record position parameters. We also designed a new shader algorithm for workpiece simulation.</a:t>
            </a:r>
            <a:endParaRPr sz="130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8c058f1b2a_0_0: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8c058f1b2a_0_0: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Our speech would be divided into five parts, and I will begin with an introduction</a:t>
            </a:r>
            <a:endParaRPr/>
          </a:p>
        </p:txBody>
      </p:sp>
      <p:sp>
        <p:nvSpPr>
          <p:cNvPr id="154" name="Google Shape;154;g8c058f1b2a_0_0:notes"/>
          <p:cNvSpPr txBox="1"/>
          <p:nvPr>
            <p:ph idx="12" type="sldNum"/>
          </p:nvPr>
        </p:nvSpPr>
        <p:spPr>
          <a:xfrm>
            <a:off x="4278960" y="10157400"/>
            <a:ext cx="3280800" cy="5343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8e215349b7_4_46:notes"/>
          <p:cNvSpPr/>
          <p:nvPr>
            <p:ph idx="2" type="sldImg"/>
          </p:nvPr>
        </p:nvSpPr>
        <p:spPr>
          <a:xfrm>
            <a:off x="381240" y="685800"/>
            <a:ext cx="60954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06" name="Google Shape;406;g8e215349b7_4_46:notes"/>
          <p:cNvSpPr txBox="1"/>
          <p:nvPr>
            <p:ph idx="1" type="body"/>
          </p:nvPr>
        </p:nvSpPr>
        <p:spPr>
          <a:xfrm>
            <a:off x="685800" y="4343400"/>
            <a:ext cx="5486100" cy="4114500"/>
          </a:xfrm>
          <a:prstGeom prst="rect">
            <a:avLst/>
          </a:prstGeom>
          <a:noFill/>
          <a:ln>
            <a:noFill/>
          </a:ln>
        </p:spPr>
        <p:txBody>
          <a:bodyPr anchorCtr="0" anchor="t" bIns="91425" lIns="0" spcFirstLastPara="1" rIns="0" wrap="square" tIns="91425">
            <a:noAutofit/>
          </a:bodyPr>
          <a:lstStyle/>
          <a:p>
            <a:pPr indent="0" lvl="0" marL="0" rtl="0" algn="l">
              <a:lnSpc>
                <a:spcPct val="100000"/>
              </a:lnSpc>
              <a:spcBef>
                <a:spcPts val="0"/>
              </a:spcBef>
              <a:spcAft>
                <a:spcPts val="0"/>
              </a:spcAft>
              <a:buNone/>
            </a:pPr>
            <a:r>
              <a:rPr lang="en-US" sz="1300">
                <a:solidFill>
                  <a:schemeClr val="dk1"/>
                </a:solidFill>
              </a:rPr>
              <a:t>In general, our design meets most of the requirements. The server establishment and shader algorithm are the two most important achievements. During this pandemic, we witnessed the power of remote teamwork, and the importance of time management. We are excited and grateful to be a part of this wonderful journey.</a:t>
            </a:r>
            <a:endParaRPr sz="130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8b09a267cd_1_0: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14" name="Google Shape;414;g8b09a267cd_1_0: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8a4bd21691_0_79: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Thank you very much. We are open to any questions and comments.</a:t>
            </a:r>
            <a:endParaRPr/>
          </a:p>
        </p:txBody>
      </p:sp>
      <p:sp>
        <p:nvSpPr>
          <p:cNvPr id="422" name="Google Shape;422;g8a4bd21691_0_79: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89796a8457_14_0:notes"/>
          <p:cNvSpPr/>
          <p:nvPr>
            <p:ph idx="2" type="sldImg"/>
          </p:nvPr>
        </p:nvSpPr>
        <p:spPr>
          <a:xfrm>
            <a:off x="381240" y="685800"/>
            <a:ext cx="60954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3" name="Google Shape;163;g89796a8457_14_0:notes"/>
          <p:cNvSpPr txBox="1"/>
          <p:nvPr>
            <p:ph idx="1" type="body"/>
          </p:nvPr>
        </p:nvSpPr>
        <p:spPr>
          <a:xfrm>
            <a:off x="685800" y="4343400"/>
            <a:ext cx="5486100" cy="4114500"/>
          </a:xfrm>
          <a:prstGeom prst="rect">
            <a:avLst/>
          </a:prstGeom>
          <a:noFill/>
          <a:ln>
            <a:noFill/>
          </a:ln>
        </p:spPr>
        <p:txBody>
          <a:bodyPr anchorCtr="0" anchor="t" bIns="91425" lIns="0" spcFirstLastPara="1" rIns="0" wrap="square" tIns="91425">
            <a:noAutofit/>
          </a:bodyPr>
          <a:lstStyle/>
          <a:p>
            <a:pPr indent="0" lvl="0" marL="0" rtl="0" algn="l">
              <a:lnSpc>
                <a:spcPct val="100000"/>
              </a:lnSpc>
              <a:spcBef>
                <a:spcPts val="0"/>
              </a:spcBef>
              <a:spcAft>
                <a:spcPts val="0"/>
              </a:spcAft>
              <a:buNone/>
            </a:pPr>
            <a:r>
              <a:rPr lang="en-US" sz="1300">
                <a:solidFill>
                  <a:schemeClr val="dk1"/>
                </a:solidFill>
              </a:rPr>
              <a:t>Imagine in this pandemic of covid-19, some engineers have no access to manufacturing machines. Or, imagine JI students want to learn use some machines in the factory, how can we learn this online?  So our motivatiation is to use virtual reality and </a:t>
            </a:r>
            <a:r>
              <a:rPr lang="en-US" sz="1300">
                <a:solidFill>
                  <a:schemeClr val="dk1"/>
                </a:solidFill>
              </a:rPr>
              <a:t>augmented</a:t>
            </a:r>
            <a:r>
              <a:rPr lang="en-US" sz="1300">
                <a:solidFill>
                  <a:schemeClr val="dk1"/>
                </a:solidFill>
              </a:rPr>
              <a:t> reality technology to synchronously show the manufacturing process and simulate the milling process. </a:t>
            </a:r>
            <a:endParaRPr sz="130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8c058f1b2a_0_36:notes"/>
          <p:cNvSpPr/>
          <p:nvPr>
            <p:ph idx="2" type="sldImg"/>
          </p:nvPr>
        </p:nvSpPr>
        <p:spPr>
          <a:xfrm>
            <a:off x="381240" y="685800"/>
            <a:ext cx="60954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9" name="Google Shape;189;g8c058f1b2a_0_36:notes"/>
          <p:cNvSpPr txBox="1"/>
          <p:nvPr>
            <p:ph idx="1" type="body"/>
          </p:nvPr>
        </p:nvSpPr>
        <p:spPr>
          <a:xfrm>
            <a:off x="685800" y="4343400"/>
            <a:ext cx="5486100" cy="4114500"/>
          </a:xfrm>
          <a:prstGeom prst="rect">
            <a:avLst/>
          </a:prstGeom>
          <a:noFill/>
          <a:ln>
            <a:noFill/>
          </a:ln>
        </p:spPr>
        <p:txBody>
          <a:bodyPr anchorCtr="0" anchor="t" bIns="91425" lIns="0" spcFirstLastPara="1" rIns="0" wrap="square" tIns="91425">
            <a:noAutofit/>
          </a:bodyPr>
          <a:lstStyle/>
          <a:p>
            <a:pPr indent="0" lvl="0" marL="0" rtl="0" algn="l">
              <a:spcBef>
                <a:spcPts val="0"/>
              </a:spcBef>
              <a:spcAft>
                <a:spcPts val="0"/>
              </a:spcAft>
              <a:buClr>
                <a:schemeClr val="dk1"/>
              </a:buClr>
              <a:buFont typeface="Arial"/>
              <a:buNone/>
            </a:pPr>
            <a:r>
              <a:rPr lang="en-US" sz="1300">
                <a:solidFill>
                  <a:schemeClr val="dk1"/>
                </a:solidFill>
              </a:rPr>
              <a:t>Before heading to the details, we first have a overview of our system. There are three main parts</a:t>
            </a:r>
            <a:r>
              <a:rPr lang="en-US" sz="1300">
                <a:solidFill>
                  <a:schemeClr val="dk1"/>
                </a:solidFill>
              </a:rPr>
              <a:t>: user, transmission and machine. The remote users could control the machine by gesture and observe the machine with VR headset. The local user can use mobile APP to see a virtual workpiece rendered on the screen. The red arrow represents control signals input; while blue arrows are real-time feedbacks from the machine. Our system looks complicated at first sight, but it would be clear later.</a:t>
            </a:r>
            <a:endParaRPr sz="500">
              <a:solidFill>
                <a:schemeClr val="dk1"/>
              </a:solidFill>
            </a:endParaRPr>
          </a:p>
          <a:p>
            <a:pPr indent="0" lvl="0" marL="0" rtl="0" algn="l">
              <a:lnSpc>
                <a:spcPct val="100000"/>
              </a:lnSpc>
              <a:spcBef>
                <a:spcPts val="0"/>
              </a:spcBef>
              <a:spcAft>
                <a:spcPts val="0"/>
              </a:spcAft>
              <a:buNone/>
            </a:pPr>
            <a:r>
              <a:t/>
            </a:r>
            <a:endParaRPr sz="130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8a4bd21691_0_0:notes"/>
          <p:cNvSpPr/>
          <p:nvPr>
            <p:ph idx="2" type="sldImg"/>
          </p:nvPr>
        </p:nvSpPr>
        <p:spPr>
          <a:xfrm>
            <a:off x="381240" y="685800"/>
            <a:ext cx="60954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9" name="Google Shape;199;g8a4bd21691_0_0:notes"/>
          <p:cNvSpPr txBox="1"/>
          <p:nvPr>
            <p:ph idx="1" type="body"/>
          </p:nvPr>
        </p:nvSpPr>
        <p:spPr>
          <a:xfrm>
            <a:off x="685800" y="4343400"/>
            <a:ext cx="5486100" cy="4114500"/>
          </a:xfrm>
          <a:prstGeom prst="rect">
            <a:avLst/>
          </a:prstGeom>
          <a:noFill/>
          <a:ln>
            <a:noFill/>
          </a:ln>
        </p:spPr>
        <p:txBody>
          <a:bodyPr anchorCtr="0" anchor="t" bIns="91425" lIns="0" spcFirstLastPara="1" rIns="0" wrap="square" tIns="91425">
            <a:noAutofit/>
          </a:bodyPr>
          <a:lstStyle/>
          <a:p>
            <a:pPr indent="0" lvl="0" marL="0" rtl="0" algn="l">
              <a:spcBef>
                <a:spcPts val="0"/>
              </a:spcBef>
              <a:spcAft>
                <a:spcPts val="0"/>
              </a:spcAft>
              <a:buClr>
                <a:schemeClr val="dk1"/>
              </a:buClr>
              <a:buFont typeface="Arial"/>
              <a:buNone/>
            </a:pPr>
            <a:r>
              <a:rPr lang="en-US" sz="1300">
                <a:solidFill>
                  <a:schemeClr val="dk1"/>
                </a:solidFill>
              </a:rPr>
              <a:t>In terms of needs, for VR part, users require real time synchronization, high degree of freedom, and immersive experience. For AR part, we need precisely positioning and carving. Particularly, a sample of AR effect is shown here. Users will scan the machine without materials to know how an artifact will be manufactured. It helps validate the correctness of manufacturing program without wasting materials. For both subfunctions, users need high portability, low financial cost and low learning cost</a:t>
            </a:r>
            <a:endParaRPr sz="130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8ef7a5c3b6_0_6:notes"/>
          <p:cNvSpPr/>
          <p:nvPr>
            <p:ph idx="2" type="sldImg"/>
          </p:nvPr>
        </p:nvSpPr>
        <p:spPr>
          <a:xfrm>
            <a:off x="381240" y="685800"/>
            <a:ext cx="60954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6" name="Google Shape;216;g8ef7a5c3b6_0_6:notes"/>
          <p:cNvSpPr txBox="1"/>
          <p:nvPr>
            <p:ph idx="1" type="body"/>
          </p:nvPr>
        </p:nvSpPr>
        <p:spPr>
          <a:xfrm>
            <a:off x="685800" y="4343400"/>
            <a:ext cx="5486100" cy="4114500"/>
          </a:xfrm>
          <a:prstGeom prst="rect">
            <a:avLst/>
          </a:prstGeom>
          <a:noFill/>
          <a:ln>
            <a:noFill/>
          </a:ln>
        </p:spPr>
        <p:txBody>
          <a:bodyPr anchorCtr="0" anchor="t" bIns="91425" lIns="0" spcFirstLastPara="1" rIns="0" wrap="square" tIns="91425">
            <a:noAutofit/>
          </a:bodyPr>
          <a:lstStyle/>
          <a:p>
            <a:pPr indent="0" lvl="0" marL="0" rtl="0" algn="l">
              <a:spcBef>
                <a:spcPts val="0"/>
              </a:spcBef>
              <a:spcAft>
                <a:spcPts val="0"/>
              </a:spcAft>
              <a:buClr>
                <a:schemeClr val="dk1"/>
              </a:buClr>
              <a:buFont typeface="Arial"/>
              <a:buNone/>
            </a:pPr>
            <a:r>
              <a:rPr lang="en-US" sz="1300">
                <a:solidFill>
                  <a:schemeClr val="dk1"/>
                </a:solidFill>
              </a:rPr>
              <a:t>From the needs, we formulate some engineering specifications. We set refresh frequency and latency as the real time criteria and we also add the specifications for object deviation rate, financial cost and so on. The engineering specifications will affect our concept generation and selection.</a:t>
            </a:r>
            <a:endParaRPr sz="130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8e215349b7_3_0:notes"/>
          <p:cNvSpPr/>
          <p:nvPr>
            <p:ph idx="2" type="sldImg"/>
          </p:nvPr>
        </p:nvSpPr>
        <p:spPr>
          <a:xfrm>
            <a:off x="381240" y="685800"/>
            <a:ext cx="60954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4" name="Google Shape;234;g8e215349b7_3_0:notes"/>
          <p:cNvSpPr txBox="1"/>
          <p:nvPr>
            <p:ph idx="1" type="body"/>
          </p:nvPr>
        </p:nvSpPr>
        <p:spPr>
          <a:xfrm>
            <a:off x="685800" y="4343400"/>
            <a:ext cx="5486100" cy="4114500"/>
          </a:xfrm>
          <a:prstGeom prst="rect">
            <a:avLst/>
          </a:prstGeom>
          <a:noFill/>
          <a:ln>
            <a:noFill/>
          </a:ln>
        </p:spPr>
        <p:txBody>
          <a:bodyPr anchorCtr="0" anchor="t" bIns="91425" lIns="0" spcFirstLastPara="1" rIns="0" wrap="square" tIns="91425">
            <a:noAutofit/>
          </a:bodyPr>
          <a:lstStyle/>
          <a:p>
            <a:pPr indent="0" lvl="0" marL="0" rtl="0" algn="l">
              <a:spcBef>
                <a:spcPts val="0"/>
              </a:spcBef>
              <a:spcAft>
                <a:spcPts val="0"/>
              </a:spcAft>
              <a:buNone/>
            </a:pPr>
            <a:r>
              <a:rPr lang="en-US" sz="1300">
                <a:solidFill>
                  <a:schemeClr val="dk1"/>
                </a:solidFill>
              </a:rPr>
              <a:t>From the needs, we list out the necessary sub-functions we want to have and choose. We use weight matrices to carry out decision selection based on the engineering specifications.</a:t>
            </a:r>
            <a:endParaRPr sz="1300">
              <a:solidFill>
                <a:schemeClr val="dk1"/>
              </a:solidFill>
            </a:endParaRPr>
          </a:p>
          <a:p>
            <a:pPr indent="0" lvl="0" marL="0" rtl="0" algn="l">
              <a:spcBef>
                <a:spcPts val="0"/>
              </a:spcBef>
              <a:spcAft>
                <a:spcPts val="0"/>
              </a:spcAft>
              <a:buClr>
                <a:schemeClr val="dk1"/>
              </a:buClr>
              <a:buFont typeface="Arial"/>
              <a:buNone/>
            </a:pPr>
            <a:r>
              <a:rPr lang="en-US" sz="1300">
                <a:solidFill>
                  <a:schemeClr val="dk1"/>
                </a:solidFill>
              </a:rPr>
              <a:t>For the user side, we choose HTC Vive pro as the headset for VR since it a commonly used VR headset with friendly handles and good user experience. We choose smartphones to be the AR terminal because that everyone can download an APP and access to the system. Unity 3D is chose to build the model since it can make and simulate vivid 3D model.</a:t>
            </a:r>
            <a:endParaRPr sz="1300">
              <a:solidFill>
                <a:schemeClr val="dk1"/>
              </a:solidFill>
            </a:endParaRPr>
          </a:p>
          <a:p>
            <a:pPr indent="0" lvl="0" marL="0" rtl="0" algn="l">
              <a:spcBef>
                <a:spcPts val="0"/>
              </a:spcBef>
              <a:spcAft>
                <a:spcPts val="0"/>
              </a:spcAft>
              <a:buClr>
                <a:schemeClr val="dk1"/>
              </a:buClr>
              <a:buFont typeface="Arial"/>
              <a:buNone/>
            </a:pPr>
            <a:r>
              <a:rPr lang="en-US" sz="1300">
                <a:solidFill>
                  <a:schemeClr val="dk1"/>
                </a:solidFill>
              </a:rPr>
              <a:t>For the transmission side, we choose socket connection to reduce the latency and raise the update frequency. Mysql is a stable and fast database that can transmit and store structured data in a short time.</a:t>
            </a:r>
            <a:endParaRPr sz="1300">
              <a:solidFill>
                <a:schemeClr val="dk1"/>
              </a:solidFill>
            </a:endParaRPr>
          </a:p>
          <a:p>
            <a:pPr indent="0" lvl="0" marL="0" rtl="0" algn="l">
              <a:spcBef>
                <a:spcPts val="0"/>
              </a:spcBef>
              <a:spcAft>
                <a:spcPts val="0"/>
              </a:spcAft>
              <a:buClr>
                <a:schemeClr val="dk1"/>
              </a:buClr>
              <a:buFont typeface="Arial"/>
              <a:buNone/>
            </a:pPr>
            <a:r>
              <a:rPr lang="en-US" sz="1300">
                <a:solidFill>
                  <a:schemeClr val="dk1"/>
                </a:solidFill>
              </a:rPr>
              <a:t>For the machine side, we choose Mach3 to control the CNC milling machine, the software can read the real time milling machine status in a low latency.</a:t>
            </a:r>
            <a:endParaRPr sz="130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8d761232ac_3_18:notes"/>
          <p:cNvSpPr/>
          <p:nvPr>
            <p:ph idx="2" type="sldImg"/>
          </p:nvPr>
        </p:nvSpPr>
        <p:spPr>
          <a:xfrm>
            <a:off x="381240" y="685800"/>
            <a:ext cx="60954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5" name="Google Shape;275;g8d761232ac_3_18:notes"/>
          <p:cNvSpPr txBox="1"/>
          <p:nvPr>
            <p:ph idx="1" type="body"/>
          </p:nvPr>
        </p:nvSpPr>
        <p:spPr>
          <a:xfrm>
            <a:off x="685800" y="4343400"/>
            <a:ext cx="5486100" cy="4114500"/>
          </a:xfrm>
          <a:prstGeom prst="rect">
            <a:avLst/>
          </a:prstGeom>
          <a:noFill/>
          <a:ln>
            <a:noFill/>
          </a:ln>
        </p:spPr>
        <p:txBody>
          <a:bodyPr anchorCtr="0" anchor="t" bIns="91425" lIns="0" spcFirstLastPara="1" rIns="0" wrap="square" tIns="91425">
            <a:noAutofit/>
          </a:bodyPr>
          <a:lstStyle/>
          <a:p>
            <a:pPr indent="0" lvl="0" marL="0" rtl="0" algn="l">
              <a:spcBef>
                <a:spcPts val="0"/>
              </a:spcBef>
              <a:spcAft>
                <a:spcPts val="0"/>
              </a:spcAft>
              <a:buClr>
                <a:schemeClr val="dk1"/>
              </a:buClr>
              <a:buSzPts val="1100"/>
              <a:buFont typeface="Arial"/>
              <a:buNone/>
            </a:pPr>
            <a:r>
              <a:rPr lang="en-US" sz="1300">
                <a:solidFill>
                  <a:schemeClr val="dk1"/>
                </a:solidFill>
              </a:rPr>
              <a:t>Now I would like to discuss about implementation detail for VR control system part. Currently we have implemented environment to enable user to control CNC machine manually to start, move and stop virtually. Also, user may choose to load precompiled GCode Program to show simulation result of a model.</a:t>
            </a:r>
            <a:endParaRPr sz="1300">
              <a:solidFill>
                <a:schemeClr val="dk1"/>
              </a:solidFill>
            </a:endParaRPr>
          </a:p>
          <a:p>
            <a:pPr indent="0" lvl="0" marL="0" rtl="0" algn="l">
              <a:spcBef>
                <a:spcPts val="0"/>
              </a:spcBef>
              <a:spcAft>
                <a:spcPts val="0"/>
              </a:spcAft>
              <a:buClr>
                <a:schemeClr val="dk1"/>
              </a:buClr>
              <a:buSzPts val="1100"/>
              <a:buFont typeface="Arial"/>
              <a:buNone/>
            </a:pPr>
            <a:r>
              <a:rPr lang="en-US" sz="1300">
                <a:solidFill>
                  <a:schemeClr val="dk1"/>
                </a:solidFill>
              </a:rPr>
              <a:t>We use Unity Package SteamVR and VRTK to build up the VR environment. Then we setup the control panel by Csharp scripts in Unity which sends user's commands to MySQL database while simulating CNC machine with data feedback from database.</a:t>
            </a:r>
            <a:endParaRPr sz="1300">
              <a:solidFill>
                <a:schemeClr val="dk1"/>
              </a:solidFill>
            </a:endParaRPr>
          </a:p>
          <a:p>
            <a:pPr indent="0" lvl="0" marL="0" rtl="0" algn="l">
              <a:spcBef>
                <a:spcPts val="0"/>
              </a:spcBef>
              <a:spcAft>
                <a:spcPts val="0"/>
              </a:spcAft>
              <a:buClr>
                <a:schemeClr val="dk1"/>
              </a:buClr>
              <a:buFont typeface="Arial"/>
              <a:buNone/>
            </a:pPr>
            <a:r>
              <a:t/>
            </a:r>
            <a:endParaRPr sz="130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8d761232ac_3_0:notes"/>
          <p:cNvSpPr/>
          <p:nvPr>
            <p:ph idx="2" type="sldImg"/>
          </p:nvPr>
        </p:nvSpPr>
        <p:spPr>
          <a:xfrm>
            <a:off x="381240" y="685800"/>
            <a:ext cx="60954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3" name="Google Shape;293;g8d761232ac_3_0:notes"/>
          <p:cNvSpPr txBox="1"/>
          <p:nvPr>
            <p:ph idx="1" type="body"/>
          </p:nvPr>
        </p:nvSpPr>
        <p:spPr>
          <a:xfrm>
            <a:off x="685800" y="4343400"/>
            <a:ext cx="5486100" cy="4114500"/>
          </a:xfrm>
          <a:prstGeom prst="rect">
            <a:avLst/>
          </a:prstGeom>
          <a:noFill/>
          <a:ln>
            <a:noFill/>
          </a:ln>
        </p:spPr>
        <p:txBody>
          <a:bodyPr anchorCtr="0" anchor="t" bIns="91425" lIns="0" spcFirstLastPara="1" rIns="0" wrap="square" tIns="91425">
            <a:noAutofit/>
          </a:bodyPr>
          <a:lstStyle/>
          <a:p>
            <a:pPr indent="0" lvl="0" marL="0" rtl="0" algn="l">
              <a:spcBef>
                <a:spcPts val="0"/>
              </a:spcBef>
              <a:spcAft>
                <a:spcPts val="0"/>
              </a:spcAft>
              <a:buClr>
                <a:schemeClr val="dk1"/>
              </a:buClr>
              <a:buFont typeface="Arial"/>
              <a:buNone/>
            </a:pPr>
            <a:r>
              <a:rPr lang="en-US" sz="1300">
                <a:solidFill>
                  <a:schemeClr val="dk1"/>
                </a:solidFill>
              </a:rPr>
              <a:t>We create a brand new algorithm with several C# scripts to simulate real time cutting effect of CNC machine in Unity. On the right of the screen displays actual effect of two </a:t>
            </a:r>
            <a:r>
              <a:rPr lang="en-US" sz="1300">
                <a:solidFill>
                  <a:schemeClr val="dk1"/>
                </a:solidFill>
              </a:rPr>
              <a:t>controlling</a:t>
            </a:r>
            <a:r>
              <a:rPr lang="en-US" sz="1300">
                <a:solidFill>
                  <a:schemeClr val="dk1"/>
                </a:solidFill>
              </a:rPr>
              <a:t> methods. In Unity, the program would first generate enough mesh vertices on surface of the piece. Then, whenever the cutter contacts with the vertices, the vertices will modify its height to display cutting effect. This algorithm ensures real-time connection between devices.</a:t>
            </a:r>
            <a:endParaRPr sz="130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37" name="Shape 37"/>
        <p:cNvGrpSpPr/>
        <p:nvPr/>
      </p:nvGrpSpPr>
      <p:grpSpPr>
        <a:xfrm>
          <a:off x="0" y="0"/>
          <a:ext cx="0" cy="0"/>
          <a:chOff x="0" y="0"/>
          <a:chExt cx="0" cy="0"/>
        </a:xfrm>
      </p:grpSpPr>
      <p:sp>
        <p:nvSpPr>
          <p:cNvPr id="38" name="Google Shape;38;p2"/>
          <p:cNvSpPr txBox="1"/>
          <p:nvPr>
            <p:ph type="title"/>
          </p:nvPr>
        </p:nvSpPr>
        <p:spPr>
          <a:xfrm>
            <a:off x="819000" y="845640"/>
            <a:ext cx="7505280" cy="95436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
          <p:cNvSpPr txBox="1"/>
          <p:nvPr>
            <p:ph idx="1" type="subTitle"/>
          </p:nvPr>
        </p:nvSpPr>
        <p:spPr>
          <a:xfrm>
            <a:off x="819000" y="1990800"/>
            <a:ext cx="7505280" cy="244764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67" name="Shape 67"/>
        <p:cNvGrpSpPr/>
        <p:nvPr/>
      </p:nvGrpSpPr>
      <p:grpSpPr>
        <a:xfrm>
          <a:off x="0" y="0"/>
          <a:ext cx="0" cy="0"/>
          <a:chOff x="0" y="0"/>
          <a:chExt cx="0" cy="0"/>
        </a:xfrm>
      </p:grpSpPr>
      <p:sp>
        <p:nvSpPr>
          <p:cNvPr id="68" name="Google Shape;68;p11"/>
          <p:cNvSpPr txBox="1"/>
          <p:nvPr>
            <p:ph type="title"/>
          </p:nvPr>
        </p:nvSpPr>
        <p:spPr>
          <a:xfrm>
            <a:off x="819000" y="845640"/>
            <a:ext cx="7505280" cy="95436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11"/>
          <p:cNvSpPr txBox="1"/>
          <p:nvPr>
            <p:ph idx="1" type="body"/>
          </p:nvPr>
        </p:nvSpPr>
        <p:spPr>
          <a:xfrm>
            <a:off x="819000" y="1990800"/>
            <a:ext cx="7505280" cy="116748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0" name="Google Shape;70;p11"/>
          <p:cNvSpPr txBox="1"/>
          <p:nvPr>
            <p:ph idx="2" type="body"/>
          </p:nvPr>
        </p:nvSpPr>
        <p:spPr>
          <a:xfrm>
            <a:off x="819000" y="3269520"/>
            <a:ext cx="7505280" cy="116748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71" name="Shape 71"/>
        <p:cNvGrpSpPr/>
        <p:nvPr/>
      </p:nvGrpSpPr>
      <p:grpSpPr>
        <a:xfrm>
          <a:off x="0" y="0"/>
          <a:ext cx="0" cy="0"/>
          <a:chOff x="0" y="0"/>
          <a:chExt cx="0" cy="0"/>
        </a:xfrm>
      </p:grpSpPr>
      <p:sp>
        <p:nvSpPr>
          <p:cNvPr id="72" name="Google Shape;72;p12"/>
          <p:cNvSpPr txBox="1"/>
          <p:nvPr>
            <p:ph type="title"/>
          </p:nvPr>
        </p:nvSpPr>
        <p:spPr>
          <a:xfrm>
            <a:off x="819000" y="845640"/>
            <a:ext cx="7505280" cy="95436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2"/>
          <p:cNvSpPr txBox="1"/>
          <p:nvPr>
            <p:ph idx="1" type="body"/>
          </p:nvPr>
        </p:nvSpPr>
        <p:spPr>
          <a:xfrm>
            <a:off x="819000" y="1990800"/>
            <a:ext cx="3662280" cy="116748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4" name="Google Shape;74;p12"/>
          <p:cNvSpPr txBox="1"/>
          <p:nvPr>
            <p:ph idx="2" type="body"/>
          </p:nvPr>
        </p:nvSpPr>
        <p:spPr>
          <a:xfrm>
            <a:off x="4664880" y="1990800"/>
            <a:ext cx="3662280" cy="116748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5" name="Google Shape;75;p12"/>
          <p:cNvSpPr txBox="1"/>
          <p:nvPr>
            <p:ph idx="3" type="body"/>
          </p:nvPr>
        </p:nvSpPr>
        <p:spPr>
          <a:xfrm>
            <a:off x="819000" y="3269520"/>
            <a:ext cx="3662280" cy="116748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6" name="Google Shape;76;p12"/>
          <p:cNvSpPr txBox="1"/>
          <p:nvPr>
            <p:ph idx="4" type="body"/>
          </p:nvPr>
        </p:nvSpPr>
        <p:spPr>
          <a:xfrm>
            <a:off x="4664880" y="3269520"/>
            <a:ext cx="3662280" cy="116748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77" name="Shape 77"/>
        <p:cNvGrpSpPr/>
        <p:nvPr/>
      </p:nvGrpSpPr>
      <p:grpSpPr>
        <a:xfrm>
          <a:off x="0" y="0"/>
          <a:ext cx="0" cy="0"/>
          <a:chOff x="0" y="0"/>
          <a:chExt cx="0" cy="0"/>
        </a:xfrm>
      </p:grpSpPr>
      <p:sp>
        <p:nvSpPr>
          <p:cNvPr id="78" name="Google Shape;78;p13"/>
          <p:cNvSpPr txBox="1"/>
          <p:nvPr>
            <p:ph type="title"/>
          </p:nvPr>
        </p:nvSpPr>
        <p:spPr>
          <a:xfrm>
            <a:off x="819000" y="845640"/>
            <a:ext cx="7505280" cy="95436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3"/>
          <p:cNvSpPr txBox="1"/>
          <p:nvPr>
            <p:ph idx="1" type="body"/>
          </p:nvPr>
        </p:nvSpPr>
        <p:spPr>
          <a:xfrm>
            <a:off x="819000" y="1990800"/>
            <a:ext cx="2416320" cy="116748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80" name="Google Shape;80;p13"/>
          <p:cNvSpPr txBox="1"/>
          <p:nvPr>
            <p:ph idx="2" type="body"/>
          </p:nvPr>
        </p:nvSpPr>
        <p:spPr>
          <a:xfrm>
            <a:off x="3356640" y="1990800"/>
            <a:ext cx="2416320" cy="116748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81" name="Google Shape;81;p13"/>
          <p:cNvSpPr txBox="1"/>
          <p:nvPr>
            <p:ph idx="3" type="body"/>
          </p:nvPr>
        </p:nvSpPr>
        <p:spPr>
          <a:xfrm>
            <a:off x="5893920" y="1990800"/>
            <a:ext cx="2416320" cy="116748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82" name="Google Shape;82;p13"/>
          <p:cNvSpPr txBox="1"/>
          <p:nvPr>
            <p:ph idx="4" type="body"/>
          </p:nvPr>
        </p:nvSpPr>
        <p:spPr>
          <a:xfrm>
            <a:off x="819000" y="3269520"/>
            <a:ext cx="2416320" cy="116748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83" name="Google Shape;83;p13"/>
          <p:cNvSpPr txBox="1"/>
          <p:nvPr>
            <p:ph idx="5" type="body"/>
          </p:nvPr>
        </p:nvSpPr>
        <p:spPr>
          <a:xfrm>
            <a:off x="3356640" y="3269520"/>
            <a:ext cx="2416320" cy="116748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84" name="Google Shape;84;p13"/>
          <p:cNvSpPr txBox="1"/>
          <p:nvPr>
            <p:ph idx="6" type="body"/>
          </p:nvPr>
        </p:nvSpPr>
        <p:spPr>
          <a:xfrm>
            <a:off x="5893920" y="3269520"/>
            <a:ext cx="2416320" cy="116748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92" name="Shape 92"/>
        <p:cNvGrpSpPr/>
        <p:nvPr/>
      </p:nvGrpSpPr>
      <p:grpSpPr>
        <a:xfrm>
          <a:off x="0" y="0"/>
          <a:ext cx="0" cy="0"/>
          <a:chOff x="0" y="0"/>
          <a:chExt cx="0" cy="0"/>
        </a:xfrm>
      </p:grpSpPr>
      <p:sp>
        <p:nvSpPr>
          <p:cNvPr id="93" name="Google Shape;93;p15"/>
          <p:cNvSpPr txBox="1"/>
          <p:nvPr>
            <p:ph type="title"/>
          </p:nvPr>
        </p:nvSpPr>
        <p:spPr>
          <a:xfrm>
            <a:off x="819000" y="845640"/>
            <a:ext cx="7505280" cy="95436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15"/>
          <p:cNvSpPr txBox="1"/>
          <p:nvPr>
            <p:ph idx="1" type="body"/>
          </p:nvPr>
        </p:nvSpPr>
        <p:spPr>
          <a:xfrm>
            <a:off x="819000" y="1990800"/>
            <a:ext cx="7505280" cy="244764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95" name="Shape 95"/>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96" name="Shape 96"/>
        <p:cNvGrpSpPr/>
        <p:nvPr/>
      </p:nvGrpSpPr>
      <p:grpSpPr>
        <a:xfrm>
          <a:off x="0" y="0"/>
          <a:ext cx="0" cy="0"/>
          <a:chOff x="0" y="0"/>
          <a:chExt cx="0" cy="0"/>
        </a:xfrm>
      </p:grpSpPr>
      <p:sp>
        <p:nvSpPr>
          <p:cNvPr id="97" name="Google Shape;97;p17"/>
          <p:cNvSpPr txBox="1"/>
          <p:nvPr>
            <p:ph type="title"/>
          </p:nvPr>
        </p:nvSpPr>
        <p:spPr>
          <a:xfrm>
            <a:off x="819000" y="845640"/>
            <a:ext cx="7505280" cy="95436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17"/>
          <p:cNvSpPr txBox="1"/>
          <p:nvPr>
            <p:ph idx="1" type="subTitle"/>
          </p:nvPr>
        </p:nvSpPr>
        <p:spPr>
          <a:xfrm>
            <a:off x="819000" y="1990800"/>
            <a:ext cx="7505280" cy="244764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99" name="Shape 99"/>
        <p:cNvGrpSpPr/>
        <p:nvPr/>
      </p:nvGrpSpPr>
      <p:grpSpPr>
        <a:xfrm>
          <a:off x="0" y="0"/>
          <a:ext cx="0" cy="0"/>
          <a:chOff x="0" y="0"/>
          <a:chExt cx="0" cy="0"/>
        </a:xfrm>
      </p:grpSpPr>
      <p:sp>
        <p:nvSpPr>
          <p:cNvPr id="100" name="Google Shape;100;p18"/>
          <p:cNvSpPr txBox="1"/>
          <p:nvPr>
            <p:ph type="title"/>
          </p:nvPr>
        </p:nvSpPr>
        <p:spPr>
          <a:xfrm>
            <a:off x="819000" y="845640"/>
            <a:ext cx="7505280" cy="95436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18"/>
          <p:cNvSpPr txBox="1"/>
          <p:nvPr>
            <p:ph idx="1" type="body"/>
          </p:nvPr>
        </p:nvSpPr>
        <p:spPr>
          <a:xfrm>
            <a:off x="819000" y="1990800"/>
            <a:ext cx="3662280" cy="244764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02" name="Google Shape;102;p18"/>
          <p:cNvSpPr txBox="1"/>
          <p:nvPr>
            <p:ph idx="2" type="body"/>
          </p:nvPr>
        </p:nvSpPr>
        <p:spPr>
          <a:xfrm>
            <a:off x="4664880" y="1990800"/>
            <a:ext cx="3662280" cy="244764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3" name="Shape 103"/>
        <p:cNvGrpSpPr/>
        <p:nvPr/>
      </p:nvGrpSpPr>
      <p:grpSpPr>
        <a:xfrm>
          <a:off x="0" y="0"/>
          <a:ext cx="0" cy="0"/>
          <a:chOff x="0" y="0"/>
          <a:chExt cx="0" cy="0"/>
        </a:xfrm>
      </p:grpSpPr>
      <p:sp>
        <p:nvSpPr>
          <p:cNvPr id="104" name="Google Shape;104;p19"/>
          <p:cNvSpPr txBox="1"/>
          <p:nvPr>
            <p:ph type="title"/>
          </p:nvPr>
        </p:nvSpPr>
        <p:spPr>
          <a:xfrm>
            <a:off x="819000" y="845640"/>
            <a:ext cx="7505280" cy="95436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105" name="Shape 105"/>
        <p:cNvGrpSpPr/>
        <p:nvPr/>
      </p:nvGrpSpPr>
      <p:grpSpPr>
        <a:xfrm>
          <a:off x="0" y="0"/>
          <a:ext cx="0" cy="0"/>
          <a:chOff x="0" y="0"/>
          <a:chExt cx="0" cy="0"/>
        </a:xfrm>
      </p:grpSpPr>
      <p:sp>
        <p:nvSpPr>
          <p:cNvPr id="106" name="Google Shape;106;p20"/>
          <p:cNvSpPr txBox="1"/>
          <p:nvPr>
            <p:ph idx="1" type="subTitle"/>
          </p:nvPr>
        </p:nvSpPr>
        <p:spPr>
          <a:xfrm>
            <a:off x="819000" y="845640"/>
            <a:ext cx="7505280" cy="44251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107" name="Shape 107"/>
        <p:cNvGrpSpPr/>
        <p:nvPr/>
      </p:nvGrpSpPr>
      <p:grpSpPr>
        <a:xfrm>
          <a:off x="0" y="0"/>
          <a:ext cx="0" cy="0"/>
          <a:chOff x="0" y="0"/>
          <a:chExt cx="0" cy="0"/>
        </a:xfrm>
      </p:grpSpPr>
      <p:sp>
        <p:nvSpPr>
          <p:cNvPr id="108" name="Google Shape;108;p21"/>
          <p:cNvSpPr txBox="1"/>
          <p:nvPr>
            <p:ph type="title"/>
          </p:nvPr>
        </p:nvSpPr>
        <p:spPr>
          <a:xfrm>
            <a:off x="819000" y="845640"/>
            <a:ext cx="7505280" cy="95436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21"/>
          <p:cNvSpPr txBox="1"/>
          <p:nvPr>
            <p:ph idx="1" type="body"/>
          </p:nvPr>
        </p:nvSpPr>
        <p:spPr>
          <a:xfrm>
            <a:off x="819000" y="1990800"/>
            <a:ext cx="3662280" cy="116748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10" name="Google Shape;110;p21"/>
          <p:cNvSpPr txBox="1"/>
          <p:nvPr>
            <p:ph idx="2" type="body"/>
          </p:nvPr>
        </p:nvSpPr>
        <p:spPr>
          <a:xfrm>
            <a:off x="4664880" y="1990800"/>
            <a:ext cx="3662280" cy="244764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11" name="Google Shape;111;p21"/>
          <p:cNvSpPr txBox="1"/>
          <p:nvPr>
            <p:ph idx="3" type="body"/>
          </p:nvPr>
        </p:nvSpPr>
        <p:spPr>
          <a:xfrm>
            <a:off x="819000" y="3269520"/>
            <a:ext cx="3662280" cy="116748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40" name="Shape 40"/>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112" name="Shape 112"/>
        <p:cNvGrpSpPr/>
        <p:nvPr/>
      </p:nvGrpSpPr>
      <p:grpSpPr>
        <a:xfrm>
          <a:off x="0" y="0"/>
          <a:ext cx="0" cy="0"/>
          <a:chOff x="0" y="0"/>
          <a:chExt cx="0" cy="0"/>
        </a:xfrm>
      </p:grpSpPr>
      <p:sp>
        <p:nvSpPr>
          <p:cNvPr id="113" name="Google Shape;113;p22"/>
          <p:cNvSpPr txBox="1"/>
          <p:nvPr>
            <p:ph type="title"/>
          </p:nvPr>
        </p:nvSpPr>
        <p:spPr>
          <a:xfrm>
            <a:off x="819000" y="845640"/>
            <a:ext cx="7505280" cy="95436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22"/>
          <p:cNvSpPr txBox="1"/>
          <p:nvPr>
            <p:ph idx="1" type="body"/>
          </p:nvPr>
        </p:nvSpPr>
        <p:spPr>
          <a:xfrm>
            <a:off x="819000" y="1990800"/>
            <a:ext cx="3662280" cy="244764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15" name="Google Shape;115;p22"/>
          <p:cNvSpPr txBox="1"/>
          <p:nvPr>
            <p:ph idx="2" type="body"/>
          </p:nvPr>
        </p:nvSpPr>
        <p:spPr>
          <a:xfrm>
            <a:off x="4664880" y="1990800"/>
            <a:ext cx="3662280" cy="116748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16" name="Google Shape;116;p22"/>
          <p:cNvSpPr txBox="1"/>
          <p:nvPr>
            <p:ph idx="3" type="body"/>
          </p:nvPr>
        </p:nvSpPr>
        <p:spPr>
          <a:xfrm>
            <a:off x="4664880" y="3269520"/>
            <a:ext cx="3662280" cy="116748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117" name="Shape 117"/>
        <p:cNvGrpSpPr/>
        <p:nvPr/>
      </p:nvGrpSpPr>
      <p:grpSpPr>
        <a:xfrm>
          <a:off x="0" y="0"/>
          <a:ext cx="0" cy="0"/>
          <a:chOff x="0" y="0"/>
          <a:chExt cx="0" cy="0"/>
        </a:xfrm>
      </p:grpSpPr>
      <p:sp>
        <p:nvSpPr>
          <p:cNvPr id="118" name="Google Shape;118;p23"/>
          <p:cNvSpPr txBox="1"/>
          <p:nvPr>
            <p:ph type="title"/>
          </p:nvPr>
        </p:nvSpPr>
        <p:spPr>
          <a:xfrm>
            <a:off x="819000" y="845640"/>
            <a:ext cx="7505280" cy="95436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23"/>
          <p:cNvSpPr txBox="1"/>
          <p:nvPr>
            <p:ph idx="1" type="body"/>
          </p:nvPr>
        </p:nvSpPr>
        <p:spPr>
          <a:xfrm>
            <a:off x="819000" y="1990800"/>
            <a:ext cx="3662280" cy="116748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20" name="Google Shape;120;p23"/>
          <p:cNvSpPr txBox="1"/>
          <p:nvPr>
            <p:ph idx="2" type="body"/>
          </p:nvPr>
        </p:nvSpPr>
        <p:spPr>
          <a:xfrm>
            <a:off x="4664880" y="1990800"/>
            <a:ext cx="3662280" cy="116748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21" name="Google Shape;121;p23"/>
          <p:cNvSpPr txBox="1"/>
          <p:nvPr>
            <p:ph idx="3" type="body"/>
          </p:nvPr>
        </p:nvSpPr>
        <p:spPr>
          <a:xfrm>
            <a:off x="819000" y="3269520"/>
            <a:ext cx="7505280" cy="116748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122" name="Shape 122"/>
        <p:cNvGrpSpPr/>
        <p:nvPr/>
      </p:nvGrpSpPr>
      <p:grpSpPr>
        <a:xfrm>
          <a:off x="0" y="0"/>
          <a:ext cx="0" cy="0"/>
          <a:chOff x="0" y="0"/>
          <a:chExt cx="0" cy="0"/>
        </a:xfrm>
      </p:grpSpPr>
      <p:sp>
        <p:nvSpPr>
          <p:cNvPr id="123" name="Google Shape;123;p24"/>
          <p:cNvSpPr txBox="1"/>
          <p:nvPr>
            <p:ph type="title"/>
          </p:nvPr>
        </p:nvSpPr>
        <p:spPr>
          <a:xfrm>
            <a:off x="819000" y="845640"/>
            <a:ext cx="7505280" cy="95436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p24"/>
          <p:cNvSpPr txBox="1"/>
          <p:nvPr>
            <p:ph idx="1" type="body"/>
          </p:nvPr>
        </p:nvSpPr>
        <p:spPr>
          <a:xfrm>
            <a:off x="819000" y="1990800"/>
            <a:ext cx="7505280" cy="116748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25" name="Google Shape;125;p24"/>
          <p:cNvSpPr txBox="1"/>
          <p:nvPr>
            <p:ph idx="2" type="body"/>
          </p:nvPr>
        </p:nvSpPr>
        <p:spPr>
          <a:xfrm>
            <a:off x="819000" y="3269520"/>
            <a:ext cx="7505280" cy="116748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126" name="Shape 126"/>
        <p:cNvGrpSpPr/>
        <p:nvPr/>
      </p:nvGrpSpPr>
      <p:grpSpPr>
        <a:xfrm>
          <a:off x="0" y="0"/>
          <a:ext cx="0" cy="0"/>
          <a:chOff x="0" y="0"/>
          <a:chExt cx="0" cy="0"/>
        </a:xfrm>
      </p:grpSpPr>
      <p:sp>
        <p:nvSpPr>
          <p:cNvPr id="127" name="Google Shape;127;p25"/>
          <p:cNvSpPr txBox="1"/>
          <p:nvPr>
            <p:ph type="title"/>
          </p:nvPr>
        </p:nvSpPr>
        <p:spPr>
          <a:xfrm>
            <a:off x="819000" y="845640"/>
            <a:ext cx="7505280" cy="95436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25"/>
          <p:cNvSpPr txBox="1"/>
          <p:nvPr>
            <p:ph idx="1" type="body"/>
          </p:nvPr>
        </p:nvSpPr>
        <p:spPr>
          <a:xfrm>
            <a:off x="819000" y="1990800"/>
            <a:ext cx="3662280" cy="116748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29" name="Google Shape;129;p25"/>
          <p:cNvSpPr txBox="1"/>
          <p:nvPr>
            <p:ph idx="2" type="body"/>
          </p:nvPr>
        </p:nvSpPr>
        <p:spPr>
          <a:xfrm>
            <a:off x="4664880" y="1990800"/>
            <a:ext cx="3662280" cy="116748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30" name="Google Shape;130;p25"/>
          <p:cNvSpPr txBox="1"/>
          <p:nvPr>
            <p:ph idx="3" type="body"/>
          </p:nvPr>
        </p:nvSpPr>
        <p:spPr>
          <a:xfrm>
            <a:off x="819000" y="3269520"/>
            <a:ext cx="3662280" cy="116748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31" name="Google Shape;131;p25"/>
          <p:cNvSpPr txBox="1"/>
          <p:nvPr>
            <p:ph idx="4" type="body"/>
          </p:nvPr>
        </p:nvSpPr>
        <p:spPr>
          <a:xfrm>
            <a:off x="4664880" y="3269520"/>
            <a:ext cx="3662280" cy="116748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132" name="Shape 132"/>
        <p:cNvGrpSpPr/>
        <p:nvPr/>
      </p:nvGrpSpPr>
      <p:grpSpPr>
        <a:xfrm>
          <a:off x="0" y="0"/>
          <a:ext cx="0" cy="0"/>
          <a:chOff x="0" y="0"/>
          <a:chExt cx="0" cy="0"/>
        </a:xfrm>
      </p:grpSpPr>
      <p:sp>
        <p:nvSpPr>
          <p:cNvPr id="133" name="Google Shape;133;p26"/>
          <p:cNvSpPr txBox="1"/>
          <p:nvPr>
            <p:ph type="title"/>
          </p:nvPr>
        </p:nvSpPr>
        <p:spPr>
          <a:xfrm>
            <a:off x="819000" y="845640"/>
            <a:ext cx="7505280" cy="95436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26"/>
          <p:cNvSpPr txBox="1"/>
          <p:nvPr>
            <p:ph idx="1" type="body"/>
          </p:nvPr>
        </p:nvSpPr>
        <p:spPr>
          <a:xfrm>
            <a:off x="819000" y="1990800"/>
            <a:ext cx="2416320" cy="116748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35" name="Google Shape;135;p26"/>
          <p:cNvSpPr txBox="1"/>
          <p:nvPr>
            <p:ph idx="2" type="body"/>
          </p:nvPr>
        </p:nvSpPr>
        <p:spPr>
          <a:xfrm>
            <a:off x="3356640" y="1990800"/>
            <a:ext cx="2416320" cy="116748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36" name="Google Shape;136;p26"/>
          <p:cNvSpPr txBox="1"/>
          <p:nvPr>
            <p:ph idx="3" type="body"/>
          </p:nvPr>
        </p:nvSpPr>
        <p:spPr>
          <a:xfrm>
            <a:off x="5893920" y="1990800"/>
            <a:ext cx="2416320" cy="116748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37" name="Google Shape;137;p26"/>
          <p:cNvSpPr txBox="1"/>
          <p:nvPr>
            <p:ph idx="4" type="body"/>
          </p:nvPr>
        </p:nvSpPr>
        <p:spPr>
          <a:xfrm>
            <a:off x="819000" y="3269520"/>
            <a:ext cx="2416320" cy="116748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38" name="Google Shape;138;p26"/>
          <p:cNvSpPr txBox="1"/>
          <p:nvPr>
            <p:ph idx="5" type="body"/>
          </p:nvPr>
        </p:nvSpPr>
        <p:spPr>
          <a:xfrm>
            <a:off x="3356640" y="3269520"/>
            <a:ext cx="2416320" cy="116748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39" name="Google Shape;139;p26"/>
          <p:cNvSpPr txBox="1"/>
          <p:nvPr>
            <p:ph idx="6" type="body"/>
          </p:nvPr>
        </p:nvSpPr>
        <p:spPr>
          <a:xfrm>
            <a:off x="5893920" y="3269520"/>
            <a:ext cx="2416320" cy="116748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41" name="Shape 41"/>
        <p:cNvGrpSpPr/>
        <p:nvPr/>
      </p:nvGrpSpPr>
      <p:grpSpPr>
        <a:xfrm>
          <a:off x="0" y="0"/>
          <a:ext cx="0" cy="0"/>
          <a:chOff x="0" y="0"/>
          <a:chExt cx="0" cy="0"/>
        </a:xfrm>
      </p:grpSpPr>
      <p:sp>
        <p:nvSpPr>
          <p:cNvPr id="42" name="Google Shape;42;p4"/>
          <p:cNvSpPr txBox="1"/>
          <p:nvPr>
            <p:ph type="title"/>
          </p:nvPr>
        </p:nvSpPr>
        <p:spPr>
          <a:xfrm>
            <a:off x="819000" y="845640"/>
            <a:ext cx="7505280" cy="95436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4"/>
          <p:cNvSpPr txBox="1"/>
          <p:nvPr>
            <p:ph idx="1" type="body"/>
          </p:nvPr>
        </p:nvSpPr>
        <p:spPr>
          <a:xfrm>
            <a:off x="819000" y="1990800"/>
            <a:ext cx="7505280" cy="244764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44" name="Shape 44"/>
        <p:cNvGrpSpPr/>
        <p:nvPr/>
      </p:nvGrpSpPr>
      <p:grpSpPr>
        <a:xfrm>
          <a:off x="0" y="0"/>
          <a:ext cx="0" cy="0"/>
          <a:chOff x="0" y="0"/>
          <a:chExt cx="0" cy="0"/>
        </a:xfrm>
      </p:grpSpPr>
      <p:sp>
        <p:nvSpPr>
          <p:cNvPr id="45" name="Google Shape;45;p5"/>
          <p:cNvSpPr txBox="1"/>
          <p:nvPr>
            <p:ph type="title"/>
          </p:nvPr>
        </p:nvSpPr>
        <p:spPr>
          <a:xfrm>
            <a:off x="819000" y="845640"/>
            <a:ext cx="7505280" cy="95436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5"/>
          <p:cNvSpPr txBox="1"/>
          <p:nvPr>
            <p:ph idx="1" type="body"/>
          </p:nvPr>
        </p:nvSpPr>
        <p:spPr>
          <a:xfrm>
            <a:off x="819000" y="1990800"/>
            <a:ext cx="3662280" cy="244764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7" name="Google Shape;47;p5"/>
          <p:cNvSpPr txBox="1"/>
          <p:nvPr>
            <p:ph idx="2" type="body"/>
          </p:nvPr>
        </p:nvSpPr>
        <p:spPr>
          <a:xfrm>
            <a:off x="4664880" y="1990800"/>
            <a:ext cx="3662280" cy="244764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8" name="Shape 48"/>
        <p:cNvGrpSpPr/>
        <p:nvPr/>
      </p:nvGrpSpPr>
      <p:grpSpPr>
        <a:xfrm>
          <a:off x="0" y="0"/>
          <a:ext cx="0" cy="0"/>
          <a:chOff x="0" y="0"/>
          <a:chExt cx="0" cy="0"/>
        </a:xfrm>
      </p:grpSpPr>
      <p:sp>
        <p:nvSpPr>
          <p:cNvPr id="49" name="Google Shape;49;p6"/>
          <p:cNvSpPr txBox="1"/>
          <p:nvPr>
            <p:ph type="title"/>
          </p:nvPr>
        </p:nvSpPr>
        <p:spPr>
          <a:xfrm>
            <a:off x="819000" y="845640"/>
            <a:ext cx="7505280" cy="95436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50" name="Shape 50"/>
        <p:cNvGrpSpPr/>
        <p:nvPr/>
      </p:nvGrpSpPr>
      <p:grpSpPr>
        <a:xfrm>
          <a:off x="0" y="0"/>
          <a:ext cx="0" cy="0"/>
          <a:chOff x="0" y="0"/>
          <a:chExt cx="0" cy="0"/>
        </a:xfrm>
      </p:grpSpPr>
      <p:sp>
        <p:nvSpPr>
          <p:cNvPr id="51" name="Google Shape;51;p7"/>
          <p:cNvSpPr txBox="1"/>
          <p:nvPr>
            <p:ph idx="1" type="subTitle"/>
          </p:nvPr>
        </p:nvSpPr>
        <p:spPr>
          <a:xfrm>
            <a:off x="819000" y="845640"/>
            <a:ext cx="7505280" cy="442512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52" name="Shape 52"/>
        <p:cNvGrpSpPr/>
        <p:nvPr/>
      </p:nvGrpSpPr>
      <p:grpSpPr>
        <a:xfrm>
          <a:off x="0" y="0"/>
          <a:ext cx="0" cy="0"/>
          <a:chOff x="0" y="0"/>
          <a:chExt cx="0" cy="0"/>
        </a:xfrm>
      </p:grpSpPr>
      <p:sp>
        <p:nvSpPr>
          <p:cNvPr id="53" name="Google Shape;53;p8"/>
          <p:cNvSpPr txBox="1"/>
          <p:nvPr>
            <p:ph type="title"/>
          </p:nvPr>
        </p:nvSpPr>
        <p:spPr>
          <a:xfrm>
            <a:off x="819000" y="845640"/>
            <a:ext cx="7505280" cy="95436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8"/>
          <p:cNvSpPr txBox="1"/>
          <p:nvPr>
            <p:ph idx="1" type="body"/>
          </p:nvPr>
        </p:nvSpPr>
        <p:spPr>
          <a:xfrm>
            <a:off x="819000" y="1990800"/>
            <a:ext cx="3662280" cy="116748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5" name="Google Shape;55;p8"/>
          <p:cNvSpPr txBox="1"/>
          <p:nvPr>
            <p:ph idx="2" type="body"/>
          </p:nvPr>
        </p:nvSpPr>
        <p:spPr>
          <a:xfrm>
            <a:off x="4664880" y="1990800"/>
            <a:ext cx="3662280" cy="244764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6" name="Google Shape;56;p8"/>
          <p:cNvSpPr txBox="1"/>
          <p:nvPr>
            <p:ph idx="3" type="body"/>
          </p:nvPr>
        </p:nvSpPr>
        <p:spPr>
          <a:xfrm>
            <a:off x="819000" y="3269520"/>
            <a:ext cx="3662280" cy="116748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57" name="Shape 57"/>
        <p:cNvGrpSpPr/>
        <p:nvPr/>
      </p:nvGrpSpPr>
      <p:grpSpPr>
        <a:xfrm>
          <a:off x="0" y="0"/>
          <a:ext cx="0" cy="0"/>
          <a:chOff x="0" y="0"/>
          <a:chExt cx="0" cy="0"/>
        </a:xfrm>
      </p:grpSpPr>
      <p:sp>
        <p:nvSpPr>
          <p:cNvPr id="58" name="Google Shape;58;p9"/>
          <p:cNvSpPr txBox="1"/>
          <p:nvPr>
            <p:ph type="title"/>
          </p:nvPr>
        </p:nvSpPr>
        <p:spPr>
          <a:xfrm>
            <a:off x="819000" y="845640"/>
            <a:ext cx="7505280" cy="95436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 type="body"/>
          </p:nvPr>
        </p:nvSpPr>
        <p:spPr>
          <a:xfrm>
            <a:off x="819000" y="1990800"/>
            <a:ext cx="3662280" cy="244764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0" name="Google Shape;60;p9"/>
          <p:cNvSpPr txBox="1"/>
          <p:nvPr>
            <p:ph idx="2" type="body"/>
          </p:nvPr>
        </p:nvSpPr>
        <p:spPr>
          <a:xfrm>
            <a:off x="4664880" y="1990800"/>
            <a:ext cx="3662280" cy="116748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1" name="Google Shape;61;p9"/>
          <p:cNvSpPr txBox="1"/>
          <p:nvPr>
            <p:ph idx="3" type="body"/>
          </p:nvPr>
        </p:nvSpPr>
        <p:spPr>
          <a:xfrm>
            <a:off x="4664880" y="3269520"/>
            <a:ext cx="3662280" cy="116748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62" name="Shape 62"/>
        <p:cNvGrpSpPr/>
        <p:nvPr/>
      </p:nvGrpSpPr>
      <p:grpSpPr>
        <a:xfrm>
          <a:off x="0" y="0"/>
          <a:ext cx="0" cy="0"/>
          <a:chOff x="0" y="0"/>
          <a:chExt cx="0" cy="0"/>
        </a:xfrm>
      </p:grpSpPr>
      <p:sp>
        <p:nvSpPr>
          <p:cNvPr id="63" name="Google Shape;63;p10"/>
          <p:cNvSpPr txBox="1"/>
          <p:nvPr>
            <p:ph type="title"/>
          </p:nvPr>
        </p:nvSpPr>
        <p:spPr>
          <a:xfrm>
            <a:off x="819000" y="845640"/>
            <a:ext cx="7505280" cy="95436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10"/>
          <p:cNvSpPr txBox="1"/>
          <p:nvPr>
            <p:ph idx="1" type="body"/>
          </p:nvPr>
        </p:nvSpPr>
        <p:spPr>
          <a:xfrm>
            <a:off x="819000" y="1990800"/>
            <a:ext cx="3662280" cy="116748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5" name="Google Shape;65;p10"/>
          <p:cNvSpPr txBox="1"/>
          <p:nvPr>
            <p:ph idx="2" type="body"/>
          </p:nvPr>
        </p:nvSpPr>
        <p:spPr>
          <a:xfrm>
            <a:off x="4664880" y="1990800"/>
            <a:ext cx="3662280" cy="116748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6" name="Google Shape;66;p10"/>
          <p:cNvSpPr txBox="1"/>
          <p:nvPr>
            <p:ph idx="3" type="body"/>
          </p:nvPr>
        </p:nvSpPr>
        <p:spPr>
          <a:xfrm>
            <a:off x="819000" y="3269520"/>
            <a:ext cx="7505280" cy="116748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3.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3EF5"/>
        </a:solidFill>
      </p:bgPr>
    </p:bg>
    <p:spTree>
      <p:nvGrpSpPr>
        <p:cNvPr id="9" name="Shape 9"/>
        <p:cNvGrpSpPr/>
        <p:nvPr/>
      </p:nvGrpSpPr>
      <p:grpSpPr>
        <a:xfrm>
          <a:off x="0" y="0"/>
          <a:ext cx="0" cy="0"/>
          <a:chOff x="0" y="0"/>
          <a:chExt cx="0" cy="0"/>
        </a:xfrm>
      </p:grpSpPr>
      <p:sp>
        <p:nvSpPr>
          <p:cNvPr id="10" name="Google Shape;10;p1"/>
          <p:cNvSpPr/>
          <p:nvPr/>
        </p:nvSpPr>
        <p:spPr>
          <a:xfrm>
            <a:off x="0" y="2824560"/>
            <a:ext cx="7369920" cy="2318760"/>
          </a:xfrm>
          <a:prstGeom prst="rtTriangle">
            <a:avLst/>
          </a:prstGeom>
          <a:solidFill>
            <a:srgbClr val="007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1"/>
          <p:cNvSpPr/>
          <p:nvPr/>
        </p:nvSpPr>
        <p:spPr>
          <a:xfrm flipH="1">
            <a:off x="3581280" y="1550880"/>
            <a:ext cx="5560920" cy="3592440"/>
          </a:xfrm>
          <a:prstGeom prst="rtTriangle">
            <a:avLst/>
          </a:prstGeom>
          <a:solidFill>
            <a:srgbClr val="C4A1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1"/>
          <p:cNvSpPr/>
          <p:nvPr/>
        </p:nvSpPr>
        <p:spPr>
          <a:xfrm rot="10800000">
            <a:off x="5059080" y="360"/>
            <a:ext cx="4084920" cy="2052360"/>
          </a:xfrm>
          <a:prstGeom prst="rtTriangle">
            <a:avLst/>
          </a:prstGeom>
          <a:solidFill>
            <a:srgbClr val="233A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1"/>
          <p:cNvSpPr/>
          <p:nvPr/>
        </p:nvSpPr>
        <p:spPr>
          <a:xfrm>
            <a:off x="203400" y="206280"/>
            <a:ext cx="8737200" cy="4730760"/>
          </a:xfrm>
          <a:prstGeom prst="rect">
            <a:avLst/>
          </a:prstGeom>
          <a:solidFill>
            <a:srgbClr val="FFFFFF"/>
          </a:solidFill>
          <a:ln>
            <a:noFill/>
          </a:ln>
          <a:effectLst>
            <a:outerShdw>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 name="Google Shape;14;p1"/>
          <p:cNvGrpSpPr/>
          <p:nvPr/>
        </p:nvGrpSpPr>
        <p:grpSpPr>
          <a:xfrm>
            <a:off x="255240" y="720"/>
            <a:ext cx="2250000" cy="1044000"/>
            <a:chOff x="255240" y="720"/>
            <a:chExt cx="2250000" cy="1044000"/>
          </a:xfrm>
        </p:grpSpPr>
        <p:sp>
          <p:nvSpPr>
            <p:cNvPr id="15" name="Google Shape;15;p1"/>
            <p:cNvSpPr/>
            <p:nvPr/>
          </p:nvSpPr>
          <p:spPr>
            <a:xfrm>
              <a:off x="763920" y="720"/>
              <a:ext cx="1741320" cy="1044000"/>
            </a:xfrm>
            <a:prstGeom prst="parallelogram">
              <a:avLst>
                <a:gd fmla="val 15319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1"/>
            <p:cNvSpPr/>
            <p:nvPr/>
          </p:nvSpPr>
          <p:spPr>
            <a:xfrm>
              <a:off x="509760" y="720"/>
              <a:ext cx="1741320" cy="1044000"/>
            </a:xfrm>
            <a:prstGeom prst="parallelogram">
              <a:avLst>
                <a:gd fmla="val 15319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1"/>
            <p:cNvSpPr/>
            <p:nvPr/>
          </p:nvSpPr>
          <p:spPr>
            <a:xfrm>
              <a:off x="255240" y="720"/>
              <a:ext cx="1741320" cy="1044000"/>
            </a:xfrm>
            <a:prstGeom prst="parallelogram">
              <a:avLst>
                <a:gd fmla="val 15319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 name="Google Shape;18;p1"/>
          <p:cNvGrpSpPr/>
          <p:nvPr/>
        </p:nvGrpSpPr>
        <p:grpSpPr>
          <a:xfrm>
            <a:off x="905400" y="720"/>
            <a:ext cx="2250000" cy="1044000"/>
            <a:chOff x="905400" y="720"/>
            <a:chExt cx="2250000" cy="1044000"/>
          </a:xfrm>
        </p:grpSpPr>
        <p:sp>
          <p:nvSpPr>
            <p:cNvPr id="19" name="Google Shape;19;p1"/>
            <p:cNvSpPr/>
            <p:nvPr/>
          </p:nvSpPr>
          <p:spPr>
            <a:xfrm>
              <a:off x="1414080" y="720"/>
              <a:ext cx="1741320" cy="1044000"/>
            </a:xfrm>
            <a:prstGeom prst="parallelogram">
              <a:avLst>
                <a:gd fmla="val 153193" name="adj"/>
              </a:avLst>
            </a:prstGeom>
            <a:solidFill>
              <a:srgbClr val="163E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1"/>
            <p:cNvSpPr/>
            <p:nvPr/>
          </p:nvSpPr>
          <p:spPr>
            <a:xfrm>
              <a:off x="1159920" y="720"/>
              <a:ext cx="1741320" cy="1044000"/>
            </a:xfrm>
            <a:prstGeom prst="parallelogram">
              <a:avLst>
                <a:gd fmla="val 153193" name="adj"/>
              </a:avLst>
            </a:prstGeom>
            <a:solidFill>
              <a:srgbClr val="163E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1"/>
            <p:cNvSpPr/>
            <p:nvPr/>
          </p:nvSpPr>
          <p:spPr>
            <a:xfrm>
              <a:off x="905400" y="720"/>
              <a:ext cx="1741320" cy="1044000"/>
            </a:xfrm>
            <a:prstGeom prst="parallelogram">
              <a:avLst>
                <a:gd fmla="val 153193" name="adj"/>
              </a:avLst>
            </a:prstGeom>
            <a:solidFill>
              <a:srgbClr val="163E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 name="Google Shape;22;p1"/>
          <p:cNvGrpSpPr/>
          <p:nvPr/>
        </p:nvGrpSpPr>
        <p:grpSpPr>
          <a:xfrm>
            <a:off x="7057440" y="5040"/>
            <a:ext cx="1850760" cy="751680"/>
            <a:chOff x="7057440" y="5040"/>
            <a:chExt cx="1850760" cy="751680"/>
          </a:xfrm>
        </p:grpSpPr>
        <p:sp>
          <p:nvSpPr>
            <p:cNvPr id="23" name="Google Shape;23;p1"/>
            <p:cNvSpPr/>
            <p:nvPr/>
          </p:nvSpPr>
          <p:spPr>
            <a:xfrm>
              <a:off x="7659360" y="5040"/>
              <a:ext cx="1248840" cy="751680"/>
            </a:xfrm>
            <a:prstGeom prst="parallelogram">
              <a:avLst>
                <a:gd fmla="val 158024" name="adj"/>
              </a:avLst>
            </a:prstGeom>
            <a:solidFill>
              <a:srgbClr val="233A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1"/>
            <p:cNvSpPr/>
            <p:nvPr/>
          </p:nvSpPr>
          <p:spPr>
            <a:xfrm>
              <a:off x="7358400" y="5040"/>
              <a:ext cx="1248840" cy="751680"/>
            </a:xfrm>
            <a:prstGeom prst="parallelogram">
              <a:avLst>
                <a:gd fmla="val 158024" name="adj"/>
              </a:avLst>
            </a:prstGeom>
            <a:solidFill>
              <a:srgbClr val="233A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1"/>
            <p:cNvSpPr/>
            <p:nvPr/>
          </p:nvSpPr>
          <p:spPr>
            <a:xfrm>
              <a:off x="7057440" y="5040"/>
              <a:ext cx="1248840" cy="751680"/>
            </a:xfrm>
            <a:prstGeom prst="parallelogram">
              <a:avLst>
                <a:gd fmla="val 158024" name="adj"/>
              </a:avLst>
            </a:prstGeom>
            <a:solidFill>
              <a:srgbClr val="233A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 name="Google Shape;26;p1"/>
          <p:cNvGrpSpPr/>
          <p:nvPr/>
        </p:nvGrpSpPr>
        <p:grpSpPr>
          <a:xfrm>
            <a:off x="6553080" y="4217760"/>
            <a:ext cx="2388600" cy="925200"/>
            <a:chOff x="6553080" y="4217760"/>
            <a:chExt cx="2388600" cy="925200"/>
          </a:xfrm>
        </p:grpSpPr>
        <p:sp>
          <p:nvSpPr>
            <p:cNvPr id="27" name="Google Shape;27;p1"/>
            <p:cNvSpPr/>
            <p:nvPr/>
          </p:nvSpPr>
          <p:spPr>
            <a:xfrm>
              <a:off x="7329960" y="4217760"/>
              <a:ext cx="1611720" cy="925200"/>
            </a:xfrm>
            <a:prstGeom prst="parallelogram">
              <a:avLst>
                <a:gd fmla="val 158024"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1"/>
            <p:cNvSpPr/>
            <p:nvPr/>
          </p:nvSpPr>
          <p:spPr>
            <a:xfrm>
              <a:off x="6941520" y="4217760"/>
              <a:ext cx="1611720" cy="925200"/>
            </a:xfrm>
            <a:prstGeom prst="parallelogram">
              <a:avLst>
                <a:gd fmla="val 158024"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1"/>
            <p:cNvSpPr/>
            <p:nvPr/>
          </p:nvSpPr>
          <p:spPr>
            <a:xfrm>
              <a:off x="6553080" y="4217760"/>
              <a:ext cx="1611720" cy="925200"/>
            </a:xfrm>
            <a:prstGeom prst="parallelogram">
              <a:avLst>
                <a:gd fmla="val 158024"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 name="Google Shape;30;p1"/>
          <p:cNvGrpSpPr/>
          <p:nvPr/>
        </p:nvGrpSpPr>
        <p:grpSpPr>
          <a:xfrm>
            <a:off x="199080" y="4055760"/>
            <a:ext cx="2795040" cy="1082880"/>
            <a:chOff x="199080" y="4055760"/>
            <a:chExt cx="2795040" cy="1082880"/>
          </a:xfrm>
        </p:grpSpPr>
        <p:sp>
          <p:nvSpPr>
            <p:cNvPr id="31" name="Google Shape;31;p1"/>
            <p:cNvSpPr/>
            <p:nvPr/>
          </p:nvSpPr>
          <p:spPr>
            <a:xfrm>
              <a:off x="1108080" y="4055760"/>
              <a:ext cx="1886040" cy="1082880"/>
            </a:xfrm>
            <a:prstGeom prst="parallelogram">
              <a:avLst>
                <a:gd fmla="val 158024" name="adj"/>
              </a:avLst>
            </a:prstGeom>
            <a:solidFill>
              <a:srgbClr val="007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1"/>
            <p:cNvSpPr/>
            <p:nvPr/>
          </p:nvSpPr>
          <p:spPr>
            <a:xfrm>
              <a:off x="653760" y="4055760"/>
              <a:ext cx="1886040" cy="1082880"/>
            </a:xfrm>
            <a:prstGeom prst="parallelogram">
              <a:avLst>
                <a:gd fmla="val 158024" name="adj"/>
              </a:avLst>
            </a:prstGeom>
            <a:solidFill>
              <a:srgbClr val="007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1"/>
            <p:cNvSpPr/>
            <p:nvPr/>
          </p:nvSpPr>
          <p:spPr>
            <a:xfrm>
              <a:off x="199080" y="4055760"/>
              <a:ext cx="1886040" cy="1082880"/>
            </a:xfrm>
            <a:prstGeom prst="parallelogram">
              <a:avLst>
                <a:gd fmla="val 158024" name="adj"/>
              </a:avLst>
            </a:prstGeom>
            <a:solidFill>
              <a:srgbClr val="007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1"/>
          <p:cNvSpPr txBox="1"/>
          <p:nvPr>
            <p:ph type="title"/>
          </p:nvPr>
        </p:nvSpPr>
        <p:spPr>
          <a:xfrm>
            <a:off x="1858680" y="1822680"/>
            <a:ext cx="5361120" cy="144792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35" name="Google Shape;35;p1"/>
          <p:cNvSpPr txBox="1"/>
          <p:nvPr>
            <p:ph idx="12" type="sldNum"/>
          </p:nvPr>
        </p:nvSpPr>
        <p:spPr>
          <a:xfrm>
            <a:off x="8390880" y="4543560"/>
            <a:ext cx="548280" cy="39312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None/>
              <a:defRPr b="0" i="0" sz="1000" u="none" cap="none" strike="noStrike">
                <a:solidFill>
                  <a:srgbClr val="233A44"/>
                </a:solidFill>
                <a:latin typeface="Nunito"/>
                <a:ea typeface="Nunito"/>
                <a:cs typeface="Nunito"/>
                <a:sym typeface="Nunito"/>
              </a:defRPr>
            </a:lvl1pPr>
            <a:lvl2pPr indent="0" lvl="1" marL="0" marR="0" rtl="0" algn="r">
              <a:lnSpc>
                <a:spcPct val="100000"/>
              </a:lnSpc>
              <a:spcBef>
                <a:spcPts val="0"/>
              </a:spcBef>
              <a:buNone/>
              <a:defRPr b="0" i="0" sz="1000" u="none" cap="none" strike="noStrike">
                <a:solidFill>
                  <a:srgbClr val="233A44"/>
                </a:solidFill>
                <a:latin typeface="Nunito"/>
                <a:ea typeface="Nunito"/>
                <a:cs typeface="Nunito"/>
                <a:sym typeface="Nunito"/>
              </a:defRPr>
            </a:lvl2pPr>
            <a:lvl3pPr indent="0" lvl="2" marL="0" marR="0" rtl="0" algn="r">
              <a:lnSpc>
                <a:spcPct val="100000"/>
              </a:lnSpc>
              <a:spcBef>
                <a:spcPts val="0"/>
              </a:spcBef>
              <a:buNone/>
              <a:defRPr b="0" i="0" sz="1000" u="none" cap="none" strike="noStrike">
                <a:solidFill>
                  <a:srgbClr val="233A44"/>
                </a:solidFill>
                <a:latin typeface="Nunito"/>
                <a:ea typeface="Nunito"/>
                <a:cs typeface="Nunito"/>
                <a:sym typeface="Nunito"/>
              </a:defRPr>
            </a:lvl3pPr>
            <a:lvl4pPr indent="0" lvl="3" marL="0" marR="0" rtl="0" algn="r">
              <a:lnSpc>
                <a:spcPct val="100000"/>
              </a:lnSpc>
              <a:spcBef>
                <a:spcPts val="0"/>
              </a:spcBef>
              <a:buNone/>
              <a:defRPr b="0" i="0" sz="1000" u="none" cap="none" strike="noStrike">
                <a:solidFill>
                  <a:srgbClr val="233A44"/>
                </a:solidFill>
                <a:latin typeface="Nunito"/>
                <a:ea typeface="Nunito"/>
                <a:cs typeface="Nunito"/>
                <a:sym typeface="Nunito"/>
              </a:defRPr>
            </a:lvl4pPr>
            <a:lvl5pPr indent="0" lvl="4" marL="0" marR="0" rtl="0" algn="r">
              <a:lnSpc>
                <a:spcPct val="100000"/>
              </a:lnSpc>
              <a:spcBef>
                <a:spcPts val="0"/>
              </a:spcBef>
              <a:buNone/>
              <a:defRPr b="0" i="0" sz="1000" u="none" cap="none" strike="noStrike">
                <a:solidFill>
                  <a:srgbClr val="233A44"/>
                </a:solidFill>
                <a:latin typeface="Nunito"/>
                <a:ea typeface="Nunito"/>
                <a:cs typeface="Nunito"/>
                <a:sym typeface="Nunito"/>
              </a:defRPr>
            </a:lvl5pPr>
            <a:lvl6pPr indent="0" lvl="5" marL="0" marR="0" rtl="0" algn="r">
              <a:lnSpc>
                <a:spcPct val="100000"/>
              </a:lnSpc>
              <a:spcBef>
                <a:spcPts val="0"/>
              </a:spcBef>
              <a:buNone/>
              <a:defRPr b="0" i="0" sz="1000" u="none" cap="none" strike="noStrike">
                <a:solidFill>
                  <a:srgbClr val="233A44"/>
                </a:solidFill>
                <a:latin typeface="Nunito"/>
                <a:ea typeface="Nunito"/>
                <a:cs typeface="Nunito"/>
                <a:sym typeface="Nunito"/>
              </a:defRPr>
            </a:lvl6pPr>
            <a:lvl7pPr indent="0" lvl="6" marL="0" marR="0" rtl="0" algn="r">
              <a:lnSpc>
                <a:spcPct val="100000"/>
              </a:lnSpc>
              <a:spcBef>
                <a:spcPts val="0"/>
              </a:spcBef>
              <a:buNone/>
              <a:defRPr b="0" i="0" sz="1000" u="none" cap="none" strike="noStrike">
                <a:solidFill>
                  <a:srgbClr val="233A44"/>
                </a:solidFill>
                <a:latin typeface="Nunito"/>
                <a:ea typeface="Nunito"/>
                <a:cs typeface="Nunito"/>
                <a:sym typeface="Nunito"/>
              </a:defRPr>
            </a:lvl7pPr>
            <a:lvl8pPr indent="0" lvl="7" marL="0" marR="0" rtl="0" algn="r">
              <a:lnSpc>
                <a:spcPct val="100000"/>
              </a:lnSpc>
              <a:spcBef>
                <a:spcPts val="0"/>
              </a:spcBef>
              <a:buNone/>
              <a:defRPr b="0" i="0" sz="1000" u="none" cap="none" strike="noStrike">
                <a:solidFill>
                  <a:srgbClr val="233A44"/>
                </a:solidFill>
                <a:latin typeface="Nunito"/>
                <a:ea typeface="Nunito"/>
                <a:cs typeface="Nunito"/>
                <a:sym typeface="Nunito"/>
              </a:defRPr>
            </a:lvl8pPr>
            <a:lvl9pPr indent="0" lvl="8" marL="0" marR="0" rtl="0" algn="r">
              <a:lnSpc>
                <a:spcPct val="100000"/>
              </a:lnSpc>
              <a:spcBef>
                <a:spcPts val="0"/>
              </a:spcBef>
              <a:buNone/>
              <a:defRPr b="0" i="0" sz="1000" u="none" cap="none" strike="noStrike">
                <a:solidFill>
                  <a:srgbClr val="233A44"/>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solidFill>
                <a:srgbClr val="000000"/>
              </a:solidFill>
              <a:latin typeface="Times New Roman"/>
              <a:ea typeface="Times New Roman"/>
              <a:cs typeface="Times New Roman"/>
              <a:sym typeface="Times New Roman"/>
            </a:endParaRPr>
          </a:p>
        </p:txBody>
      </p:sp>
      <p:sp>
        <p:nvSpPr>
          <p:cNvPr id="36" name="Google Shape;36;p1"/>
          <p:cNvSpPr txBox="1"/>
          <p:nvPr>
            <p:ph idx="1" type="body"/>
          </p:nvPr>
        </p:nvSpPr>
        <p:spPr>
          <a:xfrm>
            <a:off x="457200" y="1203480"/>
            <a:ext cx="8229240" cy="298296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33A44"/>
        </a:solidFill>
      </p:bgPr>
    </p:bg>
    <p:spTree>
      <p:nvGrpSpPr>
        <p:cNvPr id="85" name="Shape 85"/>
        <p:cNvGrpSpPr/>
        <p:nvPr/>
      </p:nvGrpSpPr>
      <p:grpSpPr>
        <a:xfrm>
          <a:off x="0" y="0"/>
          <a:ext cx="0" cy="0"/>
          <a:chOff x="0" y="0"/>
          <a:chExt cx="0" cy="0"/>
        </a:xfrm>
      </p:grpSpPr>
      <p:sp>
        <p:nvSpPr>
          <p:cNvPr id="86" name="Google Shape;86;p14"/>
          <p:cNvSpPr/>
          <p:nvPr/>
        </p:nvSpPr>
        <p:spPr>
          <a:xfrm flipH="1">
            <a:off x="3581280" y="1550880"/>
            <a:ext cx="5560920" cy="3592440"/>
          </a:xfrm>
          <a:prstGeom prst="rtTriangl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4"/>
          <p:cNvSpPr/>
          <p:nvPr/>
        </p:nvSpPr>
        <p:spPr>
          <a:xfrm>
            <a:off x="0" y="2824560"/>
            <a:ext cx="7369920" cy="2318760"/>
          </a:xfrm>
          <a:prstGeom prst="rtTriangle">
            <a:avLst/>
          </a:prstGeom>
          <a:solidFill>
            <a:srgbClr val="C4A1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4"/>
          <p:cNvSpPr/>
          <p:nvPr/>
        </p:nvSpPr>
        <p:spPr>
          <a:xfrm>
            <a:off x="203400" y="206280"/>
            <a:ext cx="8737200" cy="4730760"/>
          </a:xfrm>
          <a:prstGeom prst="rect">
            <a:avLst/>
          </a:prstGeom>
          <a:solidFill>
            <a:srgbClr val="FFFFFF"/>
          </a:solidFill>
          <a:ln>
            <a:noFill/>
          </a:ln>
          <a:effectLst>
            <a:outerShdw>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4"/>
          <p:cNvSpPr txBox="1"/>
          <p:nvPr>
            <p:ph type="title"/>
          </p:nvPr>
        </p:nvSpPr>
        <p:spPr>
          <a:xfrm>
            <a:off x="819000" y="845640"/>
            <a:ext cx="7505280" cy="95436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90" name="Google Shape;90;p14"/>
          <p:cNvSpPr txBox="1"/>
          <p:nvPr>
            <p:ph idx="1" type="body"/>
          </p:nvPr>
        </p:nvSpPr>
        <p:spPr>
          <a:xfrm>
            <a:off x="819000" y="1990800"/>
            <a:ext cx="7505280" cy="244764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91" name="Google Shape;91;p14"/>
          <p:cNvSpPr txBox="1"/>
          <p:nvPr>
            <p:ph idx="12" type="sldNum"/>
          </p:nvPr>
        </p:nvSpPr>
        <p:spPr>
          <a:xfrm>
            <a:off x="8390880" y="4543560"/>
            <a:ext cx="548280" cy="39312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buNone/>
              <a:defRPr b="0" i="0" sz="1000" u="none" cap="none" strike="noStrike">
                <a:solidFill>
                  <a:srgbClr val="233A44"/>
                </a:solidFill>
                <a:latin typeface="Nunito"/>
                <a:ea typeface="Nunito"/>
                <a:cs typeface="Nunito"/>
                <a:sym typeface="Nunito"/>
              </a:defRPr>
            </a:lvl1pPr>
            <a:lvl2pPr indent="0" lvl="1" marL="0" marR="0" rtl="0" algn="r">
              <a:lnSpc>
                <a:spcPct val="100000"/>
              </a:lnSpc>
              <a:spcBef>
                <a:spcPts val="0"/>
              </a:spcBef>
              <a:buNone/>
              <a:defRPr b="0" i="0" sz="1000" u="none" cap="none" strike="noStrike">
                <a:solidFill>
                  <a:srgbClr val="233A44"/>
                </a:solidFill>
                <a:latin typeface="Nunito"/>
                <a:ea typeface="Nunito"/>
                <a:cs typeface="Nunito"/>
                <a:sym typeface="Nunito"/>
              </a:defRPr>
            </a:lvl2pPr>
            <a:lvl3pPr indent="0" lvl="2" marL="0" marR="0" rtl="0" algn="r">
              <a:lnSpc>
                <a:spcPct val="100000"/>
              </a:lnSpc>
              <a:spcBef>
                <a:spcPts val="0"/>
              </a:spcBef>
              <a:buNone/>
              <a:defRPr b="0" i="0" sz="1000" u="none" cap="none" strike="noStrike">
                <a:solidFill>
                  <a:srgbClr val="233A44"/>
                </a:solidFill>
                <a:latin typeface="Nunito"/>
                <a:ea typeface="Nunito"/>
                <a:cs typeface="Nunito"/>
                <a:sym typeface="Nunito"/>
              </a:defRPr>
            </a:lvl3pPr>
            <a:lvl4pPr indent="0" lvl="3" marL="0" marR="0" rtl="0" algn="r">
              <a:lnSpc>
                <a:spcPct val="100000"/>
              </a:lnSpc>
              <a:spcBef>
                <a:spcPts val="0"/>
              </a:spcBef>
              <a:buNone/>
              <a:defRPr b="0" i="0" sz="1000" u="none" cap="none" strike="noStrike">
                <a:solidFill>
                  <a:srgbClr val="233A44"/>
                </a:solidFill>
                <a:latin typeface="Nunito"/>
                <a:ea typeface="Nunito"/>
                <a:cs typeface="Nunito"/>
                <a:sym typeface="Nunito"/>
              </a:defRPr>
            </a:lvl4pPr>
            <a:lvl5pPr indent="0" lvl="4" marL="0" marR="0" rtl="0" algn="r">
              <a:lnSpc>
                <a:spcPct val="100000"/>
              </a:lnSpc>
              <a:spcBef>
                <a:spcPts val="0"/>
              </a:spcBef>
              <a:buNone/>
              <a:defRPr b="0" i="0" sz="1000" u="none" cap="none" strike="noStrike">
                <a:solidFill>
                  <a:srgbClr val="233A44"/>
                </a:solidFill>
                <a:latin typeface="Nunito"/>
                <a:ea typeface="Nunito"/>
                <a:cs typeface="Nunito"/>
                <a:sym typeface="Nunito"/>
              </a:defRPr>
            </a:lvl5pPr>
            <a:lvl6pPr indent="0" lvl="5" marL="0" marR="0" rtl="0" algn="r">
              <a:lnSpc>
                <a:spcPct val="100000"/>
              </a:lnSpc>
              <a:spcBef>
                <a:spcPts val="0"/>
              </a:spcBef>
              <a:buNone/>
              <a:defRPr b="0" i="0" sz="1000" u="none" cap="none" strike="noStrike">
                <a:solidFill>
                  <a:srgbClr val="233A44"/>
                </a:solidFill>
                <a:latin typeface="Nunito"/>
                <a:ea typeface="Nunito"/>
                <a:cs typeface="Nunito"/>
                <a:sym typeface="Nunito"/>
              </a:defRPr>
            </a:lvl6pPr>
            <a:lvl7pPr indent="0" lvl="6" marL="0" marR="0" rtl="0" algn="r">
              <a:lnSpc>
                <a:spcPct val="100000"/>
              </a:lnSpc>
              <a:spcBef>
                <a:spcPts val="0"/>
              </a:spcBef>
              <a:buNone/>
              <a:defRPr b="0" i="0" sz="1000" u="none" cap="none" strike="noStrike">
                <a:solidFill>
                  <a:srgbClr val="233A44"/>
                </a:solidFill>
                <a:latin typeface="Nunito"/>
                <a:ea typeface="Nunito"/>
                <a:cs typeface="Nunito"/>
                <a:sym typeface="Nunito"/>
              </a:defRPr>
            </a:lvl7pPr>
            <a:lvl8pPr indent="0" lvl="7" marL="0" marR="0" rtl="0" algn="r">
              <a:lnSpc>
                <a:spcPct val="100000"/>
              </a:lnSpc>
              <a:spcBef>
                <a:spcPts val="0"/>
              </a:spcBef>
              <a:buNone/>
              <a:defRPr b="0" i="0" sz="1000" u="none" cap="none" strike="noStrike">
                <a:solidFill>
                  <a:srgbClr val="233A44"/>
                </a:solidFill>
                <a:latin typeface="Nunito"/>
                <a:ea typeface="Nunito"/>
                <a:cs typeface="Nunito"/>
                <a:sym typeface="Nunito"/>
              </a:defRPr>
            </a:lvl8pPr>
            <a:lvl9pPr indent="0" lvl="8" marL="0" marR="0" rtl="0" algn="r">
              <a:lnSpc>
                <a:spcPct val="100000"/>
              </a:lnSpc>
              <a:spcBef>
                <a:spcPts val="0"/>
              </a:spcBef>
              <a:buNone/>
              <a:defRPr b="0" i="0" sz="1000" u="none" cap="none" strike="noStrike">
                <a:solidFill>
                  <a:srgbClr val="233A44"/>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39.png"/><Relationship Id="rId4" Type="http://schemas.openxmlformats.org/officeDocument/2006/relationships/image" Target="../media/image4.png"/><Relationship Id="rId5" Type="http://schemas.openxmlformats.org/officeDocument/2006/relationships/image" Target="../media/image17.jpg"/><Relationship Id="rId6"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hyperlink" Target="http://drive.google.com/file/d/1JW0nqD6qd9AIj4oN6JjYw3paN2RcwEPf/view" TargetMode="External"/><Relationship Id="rId5" Type="http://schemas.openxmlformats.org/officeDocument/2006/relationships/image" Target="../media/image14.png"/><Relationship Id="rId6" Type="http://schemas.openxmlformats.org/officeDocument/2006/relationships/image" Target="../media/image3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hyperlink" Target="http://drive.google.com/file/d/1rCFGAIB10j5vP8pfwyxnEwhsg-cYKtmV/view" TargetMode="External"/><Relationship Id="rId5" Type="http://schemas.openxmlformats.org/officeDocument/2006/relationships/image" Target="../media/image30.jpg"/><Relationship Id="rId6" Type="http://schemas.openxmlformats.org/officeDocument/2006/relationships/hyperlink" Target="http://drive.google.com/file/d/1Z4lxjkdstNNH2DlbzBHV-023A1cZNG1G/view" TargetMode="External"/><Relationship Id="rId7" Type="http://schemas.openxmlformats.org/officeDocument/2006/relationships/image" Target="../media/image2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36.jpg"/><Relationship Id="rId5" Type="http://schemas.openxmlformats.org/officeDocument/2006/relationships/image" Target="../media/image3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37.jpg"/><Relationship Id="rId5" Type="http://schemas.openxmlformats.org/officeDocument/2006/relationships/image" Target="../media/image32.jpg"/><Relationship Id="rId6"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hyperlink" Target="https://doi.org/10.1007/s12652-018-0946-5" TargetMode="External"/><Relationship Id="rId4" Type="http://schemas.openxmlformats.org/officeDocument/2006/relationships/hyperlink" Target="https://www.perkinscoie.com/images/content/2/1/v4/218679/2019-VR-AR-Survey-Digital-v1.pdf" TargetMode="External"/><Relationship Id="rId5" Type="http://schemas.openxmlformats.org/officeDocument/2006/relationships/hyperlink" Target="https://www.perkinscoie.com/images/content/2/1/v4/218679/2019-VR-AR-Survey-Digital-v1.pdf" TargetMode="External"/><Relationship Id="rId6" Type="http://schemas.openxmlformats.org/officeDocument/2006/relationships/hyperlink" Target="https://techjury.net/blog/virtual-reality-statistics/#gref" TargetMode="External"/><Relationship Id="rId7" Type="http://schemas.openxmlformats.org/officeDocument/2006/relationships/hyperlink" Target="https://www.quora.com/What-challenges-does-a-Digital-Twin-solve" TargetMode="External"/><Relationship Id="rId8"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40.png"/><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0.png"/><Relationship Id="rId5" Type="http://schemas.openxmlformats.org/officeDocument/2006/relationships/image" Target="../media/image16.png"/><Relationship Id="rId6" Type="http://schemas.openxmlformats.org/officeDocument/2006/relationships/image" Target="../media/image3.png"/><Relationship Id="rId7" Type="http://schemas.openxmlformats.org/officeDocument/2006/relationships/image" Target="../media/image2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21.jpg"/><Relationship Id="rId4" Type="http://schemas.openxmlformats.org/officeDocument/2006/relationships/image" Target="../media/image2.png"/><Relationship Id="rId5" Type="http://schemas.openxmlformats.org/officeDocument/2006/relationships/image" Target="../media/image11.png"/><Relationship Id="rId6"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0" Type="http://schemas.openxmlformats.org/officeDocument/2006/relationships/image" Target="../media/image31.png"/><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8.png"/><Relationship Id="rId9" Type="http://schemas.openxmlformats.org/officeDocument/2006/relationships/image" Target="../media/image9.png"/><Relationship Id="rId5" Type="http://schemas.openxmlformats.org/officeDocument/2006/relationships/image" Target="../media/image13.png"/><Relationship Id="rId6" Type="http://schemas.openxmlformats.org/officeDocument/2006/relationships/image" Target="../media/image6.png"/><Relationship Id="rId7" Type="http://schemas.openxmlformats.org/officeDocument/2006/relationships/image" Target="../media/image33.jpg"/><Relationship Id="rId8"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22.png"/><Relationship Id="rId5" Type="http://schemas.openxmlformats.org/officeDocument/2006/relationships/image" Target="../media/image18.png"/><Relationship Id="rId6"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38.gif"/><Relationship Id="rId5" Type="http://schemas.openxmlformats.org/officeDocument/2006/relationships/image" Target="../media/image15.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7"/>
          <p:cNvSpPr txBox="1"/>
          <p:nvPr/>
        </p:nvSpPr>
        <p:spPr>
          <a:xfrm>
            <a:off x="871375" y="714450"/>
            <a:ext cx="7519500" cy="1447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Arial"/>
              <a:buNone/>
            </a:pPr>
            <a:r>
              <a:rPr lang="en-US" sz="3100">
                <a:solidFill>
                  <a:srgbClr val="AF7B51"/>
                </a:solidFill>
                <a:latin typeface="Nunito"/>
                <a:ea typeface="Nunito"/>
                <a:cs typeface="Nunito"/>
                <a:sym typeface="Nunito"/>
              </a:rPr>
              <a:t>Control of Virtual and Real Manufacturing Systems via AR or VR techniques</a:t>
            </a:r>
            <a:endParaRPr b="0" i="0" sz="3100" u="none" cap="none" strike="noStrike">
              <a:solidFill>
                <a:srgbClr val="000000"/>
              </a:solidFill>
              <a:latin typeface="Arial"/>
              <a:ea typeface="Arial"/>
              <a:cs typeface="Arial"/>
              <a:sym typeface="Arial"/>
            </a:endParaRPr>
          </a:p>
        </p:txBody>
      </p:sp>
      <p:sp>
        <p:nvSpPr>
          <p:cNvPr id="145" name="Google Shape;145;p27"/>
          <p:cNvSpPr txBox="1"/>
          <p:nvPr/>
        </p:nvSpPr>
        <p:spPr>
          <a:xfrm>
            <a:off x="820225" y="3475800"/>
            <a:ext cx="7621800" cy="5223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0"/>
              </a:spcAft>
              <a:buNone/>
            </a:pPr>
            <a:r>
              <a:rPr b="0" i="0" lang="en-US" sz="1200" u="none" cap="none" strike="noStrike">
                <a:solidFill>
                  <a:srgbClr val="000000"/>
                </a:solidFill>
                <a:latin typeface="Arial"/>
                <a:ea typeface="Arial"/>
                <a:cs typeface="Arial"/>
                <a:sym typeface="Arial"/>
              </a:rPr>
              <a:t>Members: Junwei Deng, Tianyi Ge, Yue Wu, Yue Zhang, Zhiqi Chen</a:t>
            </a:r>
            <a:endParaRPr b="0" i="0" sz="1200" u="none" cap="none" strike="noStrike">
              <a:latin typeface="Arial"/>
              <a:ea typeface="Arial"/>
              <a:cs typeface="Arial"/>
              <a:sym typeface="Arial"/>
            </a:endParaRPr>
          </a:p>
          <a:p>
            <a:pPr indent="0" lvl="0" marL="0" marR="0" rtl="0" algn="ctr">
              <a:lnSpc>
                <a:spcPct val="150000"/>
              </a:lnSpc>
              <a:spcBef>
                <a:spcPts val="0"/>
              </a:spcBef>
              <a:spcAft>
                <a:spcPts val="0"/>
              </a:spcAft>
              <a:buNone/>
            </a:pPr>
            <a:r>
              <a:rPr lang="en-US" sz="1200"/>
              <a:t>Sponsor</a:t>
            </a:r>
            <a:r>
              <a:rPr b="0" i="0" lang="en-US" sz="1200" u="none" cap="none" strike="noStrike">
                <a:solidFill>
                  <a:srgbClr val="000000"/>
                </a:solidFill>
                <a:latin typeface="Arial"/>
                <a:ea typeface="Arial"/>
                <a:cs typeface="Arial"/>
                <a:sym typeface="Arial"/>
              </a:rPr>
              <a:t>: Prof. Mian Li</a:t>
            </a:r>
            <a:endParaRPr b="0" i="0" sz="1200" u="none" cap="none" strike="noStrike">
              <a:latin typeface="Arial"/>
              <a:ea typeface="Arial"/>
              <a:cs typeface="Arial"/>
              <a:sym typeface="Arial"/>
            </a:endParaRPr>
          </a:p>
          <a:p>
            <a:pPr indent="0" lvl="0" marL="0" marR="0" rtl="0" algn="ctr">
              <a:lnSpc>
                <a:spcPct val="100000"/>
              </a:lnSpc>
              <a:spcBef>
                <a:spcPts val="0"/>
              </a:spcBef>
              <a:spcAft>
                <a:spcPts val="0"/>
              </a:spcAft>
              <a:buNone/>
            </a:pPr>
            <a:r>
              <a:t/>
            </a:r>
            <a:endParaRPr b="0" i="0" sz="1200" u="none" cap="none" strike="noStrike">
              <a:latin typeface="Arial"/>
              <a:ea typeface="Arial"/>
              <a:cs typeface="Arial"/>
              <a:sym typeface="Arial"/>
            </a:endParaRPr>
          </a:p>
        </p:txBody>
      </p:sp>
      <p:sp>
        <p:nvSpPr>
          <p:cNvPr id="146" name="Google Shape;146;p27"/>
          <p:cNvSpPr txBox="1"/>
          <p:nvPr/>
        </p:nvSpPr>
        <p:spPr>
          <a:xfrm>
            <a:off x="8390880" y="4543560"/>
            <a:ext cx="548280" cy="39312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b="0" i="0" lang="en-US" sz="1000" u="none" cap="none" strike="noStrike">
                <a:solidFill>
                  <a:srgbClr val="233A44"/>
                </a:solidFill>
                <a:latin typeface="Nunito"/>
                <a:ea typeface="Nunito"/>
                <a:cs typeface="Nunito"/>
                <a:sym typeface="Nunito"/>
              </a:rPr>
              <a:t>‹#›</a:t>
            </a:fld>
            <a:endParaRPr b="0" i="0" sz="1000" u="none" cap="none" strike="noStrike">
              <a:latin typeface="Times New Roman"/>
              <a:ea typeface="Times New Roman"/>
              <a:cs typeface="Times New Roman"/>
              <a:sym typeface="Times New Roman"/>
            </a:endParaRPr>
          </a:p>
        </p:txBody>
      </p:sp>
      <p:pic>
        <p:nvPicPr>
          <p:cNvPr id="147" name="Google Shape;147;p27"/>
          <p:cNvPicPr preferRelativeResize="0"/>
          <p:nvPr/>
        </p:nvPicPr>
        <p:blipFill>
          <a:blip r:embed="rId3">
            <a:alphaModFix/>
          </a:blip>
          <a:stretch>
            <a:fillRect/>
          </a:stretch>
        </p:blipFill>
        <p:spPr>
          <a:xfrm>
            <a:off x="7993875" y="200750"/>
            <a:ext cx="945275" cy="945275"/>
          </a:xfrm>
          <a:prstGeom prst="rect">
            <a:avLst/>
          </a:prstGeom>
          <a:noFill/>
          <a:ln>
            <a:noFill/>
          </a:ln>
        </p:spPr>
      </p:pic>
      <p:sp>
        <p:nvSpPr>
          <p:cNvPr id="148" name="Google Shape;148;p27"/>
          <p:cNvSpPr txBox="1"/>
          <p:nvPr/>
        </p:nvSpPr>
        <p:spPr>
          <a:xfrm>
            <a:off x="3072000" y="3147200"/>
            <a:ext cx="3000000" cy="6570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lang="en-US" sz="1700">
                <a:solidFill>
                  <a:schemeClr val="dk1"/>
                </a:solidFill>
              </a:rPr>
              <a:t>Group #6</a:t>
            </a:r>
            <a:endParaRPr/>
          </a:p>
        </p:txBody>
      </p:sp>
      <p:pic>
        <p:nvPicPr>
          <p:cNvPr id="149" name="Google Shape;149;p27"/>
          <p:cNvPicPr preferRelativeResize="0"/>
          <p:nvPr/>
        </p:nvPicPr>
        <p:blipFill rotWithShape="1">
          <a:blip r:embed="rId4">
            <a:alphaModFix/>
          </a:blip>
          <a:srcRect b="11964" l="15708" r="12499" t="9115"/>
          <a:stretch/>
        </p:blipFill>
        <p:spPr>
          <a:xfrm>
            <a:off x="2730613" y="2162250"/>
            <a:ext cx="1868571" cy="945275"/>
          </a:xfrm>
          <a:prstGeom prst="rect">
            <a:avLst/>
          </a:prstGeom>
          <a:noFill/>
          <a:ln>
            <a:noFill/>
          </a:ln>
        </p:spPr>
      </p:pic>
      <p:pic>
        <p:nvPicPr>
          <p:cNvPr id="150" name="Google Shape;150;p27"/>
          <p:cNvPicPr preferRelativeResize="0"/>
          <p:nvPr/>
        </p:nvPicPr>
        <p:blipFill rotWithShape="1">
          <a:blip r:embed="rId5">
            <a:alphaModFix/>
          </a:blip>
          <a:srcRect b="20785" l="17218" r="8915" t="23683"/>
          <a:stretch/>
        </p:blipFill>
        <p:spPr>
          <a:xfrm>
            <a:off x="4599184" y="2162250"/>
            <a:ext cx="1932454" cy="945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id="307" name="Google Shape;307;p36"/>
          <p:cNvPicPr preferRelativeResize="0"/>
          <p:nvPr/>
        </p:nvPicPr>
        <p:blipFill>
          <a:blip r:embed="rId3">
            <a:alphaModFix/>
          </a:blip>
          <a:stretch>
            <a:fillRect/>
          </a:stretch>
        </p:blipFill>
        <p:spPr>
          <a:xfrm>
            <a:off x="6430500" y="2210975"/>
            <a:ext cx="2059371" cy="966901"/>
          </a:xfrm>
          <a:prstGeom prst="rect">
            <a:avLst/>
          </a:prstGeom>
          <a:noFill/>
          <a:ln>
            <a:noFill/>
          </a:ln>
        </p:spPr>
      </p:pic>
      <p:pic>
        <p:nvPicPr>
          <p:cNvPr id="308" name="Google Shape;308;p36"/>
          <p:cNvPicPr preferRelativeResize="0"/>
          <p:nvPr/>
        </p:nvPicPr>
        <p:blipFill>
          <a:blip r:embed="rId4">
            <a:alphaModFix/>
          </a:blip>
          <a:stretch>
            <a:fillRect/>
          </a:stretch>
        </p:blipFill>
        <p:spPr>
          <a:xfrm>
            <a:off x="7993875" y="207075"/>
            <a:ext cx="945275" cy="945275"/>
          </a:xfrm>
          <a:prstGeom prst="rect">
            <a:avLst/>
          </a:prstGeom>
          <a:noFill/>
          <a:ln>
            <a:noFill/>
          </a:ln>
        </p:spPr>
      </p:pic>
      <p:sp>
        <p:nvSpPr>
          <p:cNvPr id="309" name="Google Shape;309;p36"/>
          <p:cNvSpPr txBox="1"/>
          <p:nvPr/>
        </p:nvSpPr>
        <p:spPr>
          <a:xfrm>
            <a:off x="300000" y="1130900"/>
            <a:ext cx="5978100" cy="3885300"/>
          </a:xfrm>
          <a:prstGeom prst="rect">
            <a:avLst/>
          </a:prstGeom>
          <a:noFill/>
          <a:ln>
            <a:noFill/>
          </a:ln>
        </p:spPr>
        <p:txBody>
          <a:bodyPr anchorCtr="0" anchor="t" bIns="91425" lIns="91425" spcFirstLastPara="1" rIns="91425" wrap="square" tIns="91425">
            <a:noAutofit/>
          </a:bodyPr>
          <a:lstStyle/>
          <a:p>
            <a:pPr indent="-349250" lvl="0" marL="457200" rtl="0" algn="l">
              <a:lnSpc>
                <a:spcPct val="115000"/>
              </a:lnSpc>
              <a:spcBef>
                <a:spcPts val="0"/>
              </a:spcBef>
              <a:spcAft>
                <a:spcPts val="0"/>
              </a:spcAft>
              <a:buClr>
                <a:srgbClr val="233A44"/>
              </a:buClr>
              <a:buSzPts val="1900"/>
              <a:buFont typeface="Calibri"/>
              <a:buChar char="●"/>
            </a:pPr>
            <a:r>
              <a:rPr lang="en-US" sz="1900">
                <a:solidFill>
                  <a:srgbClr val="233A44"/>
                </a:solidFill>
                <a:latin typeface="Calibri"/>
                <a:ea typeface="Calibri"/>
                <a:cs typeface="Calibri"/>
                <a:sym typeface="Calibri"/>
              </a:rPr>
              <a:t>Function: Visualizes cutting process on designed targets in AR environment</a:t>
            </a:r>
            <a:endParaRPr sz="1900">
              <a:solidFill>
                <a:srgbClr val="233A44"/>
              </a:solidFill>
              <a:latin typeface="Calibri"/>
              <a:ea typeface="Calibri"/>
              <a:cs typeface="Calibri"/>
              <a:sym typeface="Calibri"/>
            </a:endParaRPr>
          </a:p>
          <a:p>
            <a:pPr indent="-349250" lvl="0" marL="457200" rtl="0" algn="l">
              <a:lnSpc>
                <a:spcPct val="115000"/>
              </a:lnSpc>
              <a:spcBef>
                <a:spcPts val="0"/>
              </a:spcBef>
              <a:spcAft>
                <a:spcPts val="0"/>
              </a:spcAft>
              <a:buClr>
                <a:srgbClr val="233A44"/>
              </a:buClr>
              <a:buSzPts val="1900"/>
              <a:buFont typeface="Calibri"/>
              <a:buChar char="●"/>
            </a:pPr>
            <a:r>
              <a:rPr lang="en-US" sz="1900">
                <a:solidFill>
                  <a:srgbClr val="233A44"/>
                </a:solidFill>
                <a:latin typeface="Calibri"/>
                <a:ea typeface="Calibri"/>
                <a:cs typeface="Calibri"/>
                <a:sym typeface="Calibri"/>
              </a:rPr>
              <a:t>Design Detail:</a:t>
            </a:r>
            <a:endParaRPr sz="1900">
              <a:solidFill>
                <a:srgbClr val="233A44"/>
              </a:solidFill>
              <a:latin typeface="Calibri"/>
              <a:ea typeface="Calibri"/>
              <a:cs typeface="Calibri"/>
              <a:sym typeface="Calibri"/>
            </a:endParaRPr>
          </a:p>
          <a:p>
            <a:pPr indent="-349250" lvl="1" marL="914400" rtl="0" algn="l">
              <a:lnSpc>
                <a:spcPct val="115000"/>
              </a:lnSpc>
              <a:spcBef>
                <a:spcPts val="0"/>
              </a:spcBef>
              <a:spcAft>
                <a:spcPts val="0"/>
              </a:spcAft>
              <a:buClr>
                <a:srgbClr val="233A44"/>
              </a:buClr>
              <a:buSzPts val="1900"/>
              <a:buFont typeface="Calibri"/>
              <a:buChar char="○"/>
            </a:pPr>
            <a:r>
              <a:rPr lang="en-US" sz="1900">
                <a:solidFill>
                  <a:srgbClr val="233A44"/>
                </a:solidFill>
                <a:latin typeface="Calibri"/>
                <a:ea typeface="Calibri"/>
                <a:cs typeface="Calibri"/>
                <a:sym typeface="Calibri"/>
              </a:rPr>
              <a:t>Material: </a:t>
            </a:r>
            <a:r>
              <a:rPr b="1" lang="en-US" sz="1900">
                <a:solidFill>
                  <a:srgbClr val="233A44"/>
                </a:solidFill>
                <a:latin typeface="Calibri"/>
                <a:ea typeface="Calibri"/>
                <a:cs typeface="Calibri"/>
                <a:sym typeface="Calibri"/>
              </a:rPr>
              <a:t>Unity(C#), Vuforia, MySQL</a:t>
            </a:r>
            <a:endParaRPr b="1" sz="1900">
              <a:solidFill>
                <a:srgbClr val="233A44"/>
              </a:solidFill>
              <a:latin typeface="Calibri"/>
              <a:ea typeface="Calibri"/>
              <a:cs typeface="Calibri"/>
              <a:sym typeface="Calibri"/>
            </a:endParaRPr>
          </a:p>
          <a:p>
            <a:pPr indent="-349250" lvl="1" marL="914400" rtl="0" algn="l">
              <a:lnSpc>
                <a:spcPct val="115000"/>
              </a:lnSpc>
              <a:spcBef>
                <a:spcPts val="0"/>
              </a:spcBef>
              <a:spcAft>
                <a:spcPts val="0"/>
              </a:spcAft>
              <a:buClr>
                <a:srgbClr val="233A44"/>
              </a:buClr>
              <a:buSzPts val="1900"/>
              <a:buFont typeface="Calibri"/>
              <a:buChar char="○"/>
            </a:pPr>
            <a:r>
              <a:rPr lang="en-US" sz="1900">
                <a:solidFill>
                  <a:srgbClr val="233A44"/>
                </a:solidFill>
                <a:latin typeface="Calibri"/>
                <a:ea typeface="Calibri"/>
                <a:cs typeface="Calibri"/>
                <a:sym typeface="Calibri"/>
              </a:rPr>
              <a:t>Process:</a:t>
            </a:r>
            <a:endParaRPr sz="1900">
              <a:solidFill>
                <a:srgbClr val="233A44"/>
              </a:solidFill>
              <a:latin typeface="Calibri"/>
              <a:ea typeface="Calibri"/>
              <a:cs typeface="Calibri"/>
              <a:sym typeface="Calibri"/>
            </a:endParaRPr>
          </a:p>
          <a:p>
            <a:pPr indent="0" lvl="0" marL="914400" rtl="0" algn="l">
              <a:lnSpc>
                <a:spcPct val="115000"/>
              </a:lnSpc>
              <a:spcBef>
                <a:spcPts val="0"/>
              </a:spcBef>
              <a:spcAft>
                <a:spcPts val="0"/>
              </a:spcAft>
              <a:buNone/>
            </a:pPr>
            <a:r>
              <a:rPr lang="en-US" sz="1900">
                <a:solidFill>
                  <a:srgbClr val="FF0000"/>
                </a:solidFill>
                <a:latin typeface="Calibri"/>
                <a:ea typeface="Calibri"/>
                <a:cs typeface="Calibri"/>
                <a:sym typeface="Calibri"/>
              </a:rPr>
              <a:t>i)</a:t>
            </a:r>
            <a:r>
              <a:rPr lang="en-US" sz="1900">
                <a:solidFill>
                  <a:srgbClr val="233A44"/>
                </a:solidFill>
                <a:latin typeface="Calibri"/>
                <a:ea typeface="Calibri"/>
                <a:cs typeface="Calibri"/>
                <a:sym typeface="Calibri"/>
              </a:rPr>
              <a:t> M</a:t>
            </a:r>
            <a:r>
              <a:rPr lang="en-US" sz="1900">
                <a:solidFill>
                  <a:srgbClr val="233A44"/>
                </a:solidFill>
                <a:latin typeface="Calibri"/>
                <a:ea typeface="Calibri"/>
                <a:cs typeface="Calibri"/>
                <a:sym typeface="Calibri"/>
              </a:rPr>
              <a:t>igrate the AR MySQL connection and simulation.</a:t>
            </a:r>
            <a:endParaRPr sz="1900">
              <a:solidFill>
                <a:srgbClr val="233A44"/>
              </a:solidFill>
              <a:latin typeface="Calibri"/>
              <a:ea typeface="Calibri"/>
              <a:cs typeface="Calibri"/>
              <a:sym typeface="Calibri"/>
            </a:endParaRPr>
          </a:p>
          <a:p>
            <a:pPr indent="0" lvl="0" marL="914400" rtl="0" algn="l">
              <a:lnSpc>
                <a:spcPct val="115000"/>
              </a:lnSpc>
              <a:spcBef>
                <a:spcPts val="0"/>
              </a:spcBef>
              <a:spcAft>
                <a:spcPts val="0"/>
              </a:spcAft>
              <a:buNone/>
            </a:pPr>
            <a:r>
              <a:rPr lang="en-US" sz="1900">
                <a:solidFill>
                  <a:srgbClr val="6AA84F"/>
                </a:solidFill>
                <a:latin typeface="Calibri"/>
                <a:ea typeface="Calibri"/>
                <a:cs typeface="Calibri"/>
                <a:sym typeface="Calibri"/>
              </a:rPr>
              <a:t>ii)</a:t>
            </a:r>
            <a:r>
              <a:rPr lang="en-US" sz="1900">
                <a:solidFill>
                  <a:srgbClr val="233A44"/>
                </a:solidFill>
                <a:latin typeface="Calibri"/>
                <a:ea typeface="Calibri"/>
                <a:cs typeface="Calibri"/>
                <a:sym typeface="Calibri"/>
              </a:rPr>
              <a:t> Setup Vuforia AR environment and design image target to locate the AR model. Create puppet model to reduce calculation.</a:t>
            </a:r>
            <a:endParaRPr sz="1900">
              <a:solidFill>
                <a:srgbClr val="233A44"/>
              </a:solidFill>
              <a:latin typeface="Calibri"/>
              <a:ea typeface="Calibri"/>
              <a:cs typeface="Calibri"/>
              <a:sym typeface="Calibri"/>
            </a:endParaRPr>
          </a:p>
          <a:p>
            <a:pPr indent="0" lvl="0" marL="914400" rtl="0" algn="l">
              <a:lnSpc>
                <a:spcPct val="115000"/>
              </a:lnSpc>
              <a:spcBef>
                <a:spcPts val="0"/>
              </a:spcBef>
              <a:spcAft>
                <a:spcPts val="0"/>
              </a:spcAft>
              <a:buNone/>
            </a:pPr>
            <a:r>
              <a:rPr lang="en-US" sz="1900">
                <a:solidFill>
                  <a:srgbClr val="233A44"/>
                </a:solidFill>
                <a:latin typeface="Calibri"/>
                <a:ea typeface="Calibri"/>
                <a:cs typeface="Calibri"/>
                <a:sym typeface="Calibri"/>
              </a:rPr>
              <a:t> </a:t>
            </a:r>
            <a:endParaRPr sz="1900">
              <a:solidFill>
                <a:srgbClr val="233A44"/>
              </a:solidFill>
              <a:latin typeface="Calibri"/>
              <a:ea typeface="Calibri"/>
              <a:cs typeface="Calibri"/>
              <a:sym typeface="Calibri"/>
            </a:endParaRPr>
          </a:p>
          <a:p>
            <a:pPr indent="0" lvl="0" marL="914400" rtl="0" algn="l">
              <a:lnSpc>
                <a:spcPct val="115000"/>
              </a:lnSpc>
              <a:spcBef>
                <a:spcPts val="0"/>
              </a:spcBef>
              <a:spcAft>
                <a:spcPts val="0"/>
              </a:spcAft>
              <a:buNone/>
            </a:pPr>
            <a:r>
              <a:t/>
            </a:r>
            <a:endParaRPr sz="1900">
              <a:solidFill>
                <a:srgbClr val="233A44"/>
              </a:solidFill>
              <a:latin typeface="Calibri"/>
              <a:ea typeface="Calibri"/>
              <a:cs typeface="Calibri"/>
              <a:sym typeface="Calibri"/>
            </a:endParaRPr>
          </a:p>
        </p:txBody>
      </p:sp>
      <p:sp>
        <p:nvSpPr>
          <p:cNvPr id="310" name="Google Shape;310;p36"/>
          <p:cNvSpPr txBox="1"/>
          <p:nvPr/>
        </p:nvSpPr>
        <p:spPr>
          <a:xfrm>
            <a:off x="8390880" y="4543560"/>
            <a:ext cx="548400" cy="3930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b="0" i="0" lang="en-US" sz="1000" u="none" cap="none" strike="noStrike">
                <a:solidFill>
                  <a:srgbClr val="233A44"/>
                </a:solidFill>
                <a:latin typeface="Nunito"/>
                <a:ea typeface="Nunito"/>
                <a:cs typeface="Nunito"/>
                <a:sym typeface="Nunito"/>
              </a:rPr>
              <a:t>‹#›</a:t>
            </a:fld>
            <a:endParaRPr b="0" i="0" sz="1000" u="none" cap="none" strike="noStrike">
              <a:latin typeface="Times New Roman"/>
              <a:ea typeface="Times New Roman"/>
              <a:cs typeface="Times New Roman"/>
              <a:sym typeface="Times New Roman"/>
            </a:endParaRPr>
          </a:p>
        </p:txBody>
      </p:sp>
      <p:sp>
        <p:nvSpPr>
          <p:cNvPr id="311" name="Google Shape;311;p36"/>
          <p:cNvSpPr txBox="1"/>
          <p:nvPr/>
        </p:nvSpPr>
        <p:spPr>
          <a:xfrm>
            <a:off x="488475" y="396400"/>
            <a:ext cx="7902300" cy="95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US" sz="3000">
                <a:solidFill>
                  <a:srgbClr val="AF7B51"/>
                </a:solidFill>
                <a:latin typeface="Nunito"/>
                <a:ea typeface="Nunito"/>
                <a:cs typeface="Nunito"/>
                <a:sym typeface="Nunito"/>
              </a:rPr>
              <a:t>Final Design: </a:t>
            </a:r>
            <a:r>
              <a:rPr lang="en-US" sz="3000">
                <a:solidFill>
                  <a:srgbClr val="AF7B51"/>
                </a:solidFill>
                <a:latin typeface="Nunito"/>
                <a:ea typeface="Nunito"/>
                <a:cs typeface="Nunito"/>
                <a:sym typeface="Nunito"/>
              </a:rPr>
              <a:t>AR System</a:t>
            </a:r>
            <a:endParaRPr b="0" i="0" sz="3000" u="none" cap="none" strike="noStrike">
              <a:solidFill>
                <a:srgbClr val="000000"/>
              </a:solidFill>
              <a:latin typeface="Arial"/>
              <a:ea typeface="Arial"/>
              <a:cs typeface="Arial"/>
              <a:sym typeface="Arial"/>
            </a:endParaRPr>
          </a:p>
        </p:txBody>
      </p:sp>
      <p:pic>
        <p:nvPicPr>
          <p:cNvPr id="312" name="Google Shape;312;p36"/>
          <p:cNvPicPr preferRelativeResize="0"/>
          <p:nvPr/>
        </p:nvPicPr>
        <p:blipFill>
          <a:blip r:embed="rId5">
            <a:alphaModFix/>
          </a:blip>
          <a:stretch>
            <a:fillRect/>
          </a:stretch>
        </p:blipFill>
        <p:spPr>
          <a:xfrm>
            <a:off x="6704038" y="3343422"/>
            <a:ext cx="1512300" cy="1047277"/>
          </a:xfrm>
          <a:prstGeom prst="rect">
            <a:avLst/>
          </a:prstGeom>
          <a:noFill/>
          <a:ln>
            <a:noFill/>
          </a:ln>
        </p:spPr>
      </p:pic>
      <p:grpSp>
        <p:nvGrpSpPr>
          <p:cNvPr id="313" name="Google Shape;313;p36"/>
          <p:cNvGrpSpPr/>
          <p:nvPr/>
        </p:nvGrpSpPr>
        <p:grpSpPr>
          <a:xfrm>
            <a:off x="7069827" y="1015892"/>
            <a:ext cx="697977" cy="2633595"/>
            <a:chOff x="6968754" y="561892"/>
            <a:chExt cx="856729" cy="3147222"/>
          </a:xfrm>
        </p:grpSpPr>
        <p:cxnSp>
          <p:nvCxnSpPr>
            <p:cNvPr id="314" name="Google Shape;314;p36"/>
            <p:cNvCxnSpPr>
              <a:stCxn id="315" idx="0"/>
              <a:endCxn id="316" idx="2"/>
            </p:cNvCxnSpPr>
            <p:nvPr/>
          </p:nvCxnSpPr>
          <p:spPr>
            <a:xfrm rot="-5400000">
              <a:off x="7105816" y="3417214"/>
              <a:ext cx="583200" cy="600"/>
            </a:xfrm>
            <a:prstGeom prst="curvedConnector3">
              <a:avLst>
                <a:gd fmla="val 50000" name="adj1"/>
              </a:avLst>
            </a:prstGeom>
            <a:noFill/>
            <a:ln cap="flat" cmpd="sng" w="19050">
              <a:solidFill>
                <a:srgbClr val="93C47D"/>
              </a:solidFill>
              <a:prstDash val="dash"/>
              <a:round/>
              <a:headEnd len="med" w="med" type="triangle"/>
              <a:tailEnd len="med" w="med" type="triangle"/>
            </a:ln>
          </p:spPr>
        </p:cxnSp>
        <p:cxnSp>
          <p:nvCxnSpPr>
            <p:cNvPr id="317" name="Google Shape;317;p36"/>
            <p:cNvCxnSpPr>
              <a:stCxn id="318" idx="2"/>
              <a:endCxn id="316" idx="0"/>
            </p:cNvCxnSpPr>
            <p:nvPr/>
          </p:nvCxnSpPr>
          <p:spPr>
            <a:xfrm flipH="1" rot="-5400000">
              <a:off x="7162818" y="1750492"/>
              <a:ext cx="469200" cy="600"/>
            </a:xfrm>
            <a:prstGeom prst="curvedConnector3">
              <a:avLst>
                <a:gd fmla="val 50000" name="adj1"/>
              </a:avLst>
            </a:prstGeom>
            <a:noFill/>
            <a:ln cap="flat" cmpd="sng" w="19050">
              <a:solidFill>
                <a:srgbClr val="FF0000"/>
              </a:solidFill>
              <a:prstDash val="dash"/>
              <a:round/>
              <a:headEnd len="med" w="med" type="triangle"/>
              <a:tailEnd len="med" w="med" type="triangle"/>
            </a:ln>
          </p:spPr>
        </p:cxnSp>
        <p:pic>
          <p:nvPicPr>
            <p:cNvPr id="318" name="Google Shape;318;p36"/>
            <p:cNvPicPr preferRelativeResize="0"/>
            <p:nvPr/>
          </p:nvPicPr>
          <p:blipFill>
            <a:blip r:embed="rId6">
              <a:alphaModFix/>
            </a:blip>
            <a:stretch>
              <a:fillRect/>
            </a:stretch>
          </p:blipFill>
          <p:spPr>
            <a:xfrm>
              <a:off x="6968754" y="561892"/>
              <a:ext cx="856729" cy="954300"/>
            </a:xfrm>
            <a:prstGeom prst="rect">
              <a:avLst/>
            </a:prstGeom>
            <a:noFill/>
            <a:ln>
              <a:noFill/>
            </a:ln>
          </p:spPr>
        </p:pic>
      </p:grpSp>
      <p:cxnSp>
        <p:nvCxnSpPr>
          <p:cNvPr id="319" name="Google Shape;319;p36"/>
          <p:cNvCxnSpPr/>
          <p:nvPr/>
        </p:nvCxnSpPr>
        <p:spPr>
          <a:xfrm flipH="1" rot="10800000">
            <a:off x="5394680" y="2028655"/>
            <a:ext cx="1860000" cy="966900"/>
          </a:xfrm>
          <a:prstGeom prst="straightConnector1">
            <a:avLst/>
          </a:prstGeom>
          <a:noFill/>
          <a:ln cap="flat" cmpd="sng" w="38100">
            <a:solidFill>
              <a:srgbClr val="FF0000"/>
            </a:solidFill>
            <a:prstDash val="solid"/>
            <a:round/>
            <a:headEnd len="med" w="med" type="none"/>
            <a:tailEnd len="med" w="med" type="triangle"/>
          </a:ln>
        </p:spPr>
      </p:cxnSp>
      <p:cxnSp>
        <p:nvCxnSpPr>
          <p:cNvPr id="320" name="Google Shape;320;p36"/>
          <p:cNvCxnSpPr/>
          <p:nvPr/>
        </p:nvCxnSpPr>
        <p:spPr>
          <a:xfrm flipH="1" rot="10800000">
            <a:off x="5718130" y="3470130"/>
            <a:ext cx="1512300" cy="655200"/>
          </a:xfrm>
          <a:prstGeom prst="straightConnector1">
            <a:avLst/>
          </a:prstGeom>
          <a:noFill/>
          <a:ln cap="flat" cmpd="sng" w="38100">
            <a:solidFill>
              <a:srgbClr val="93C47D"/>
            </a:solidFill>
            <a:prstDash val="solid"/>
            <a:round/>
            <a:headEnd len="med" w="med" type="none"/>
            <a:tailEnd len="med" w="med" type="triangle"/>
          </a:ln>
        </p:spPr>
      </p:cxnSp>
      <p:sp>
        <p:nvSpPr>
          <p:cNvPr id="321" name="Google Shape;321;p36"/>
          <p:cNvSpPr txBox="1"/>
          <p:nvPr/>
        </p:nvSpPr>
        <p:spPr>
          <a:xfrm>
            <a:off x="7452575" y="1691775"/>
            <a:ext cx="1409100" cy="393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1700">
                <a:solidFill>
                  <a:srgbClr val="FF0000"/>
                </a:solidFill>
                <a:latin typeface="Calibri"/>
                <a:ea typeface="Calibri"/>
                <a:cs typeface="Calibri"/>
                <a:sym typeface="Calibri"/>
              </a:rPr>
              <a:t>connection 1</a:t>
            </a:r>
            <a:endParaRPr sz="1200">
              <a:solidFill>
                <a:srgbClr val="FF0000"/>
              </a:solidFill>
            </a:endParaRPr>
          </a:p>
        </p:txBody>
      </p:sp>
      <p:sp>
        <p:nvSpPr>
          <p:cNvPr id="322" name="Google Shape;322;p36"/>
          <p:cNvSpPr txBox="1"/>
          <p:nvPr/>
        </p:nvSpPr>
        <p:spPr>
          <a:xfrm>
            <a:off x="7452575" y="3224725"/>
            <a:ext cx="1512300" cy="393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1700">
                <a:solidFill>
                  <a:srgbClr val="6AA84F"/>
                </a:solidFill>
                <a:latin typeface="Calibri"/>
                <a:ea typeface="Calibri"/>
                <a:cs typeface="Calibri"/>
                <a:sym typeface="Calibri"/>
              </a:rPr>
              <a:t>connection 2</a:t>
            </a:r>
            <a:endParaRPr sz="1200">
              <a:solidFill>
                <a:srgbClr val="6AA84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id="327" name="Google Shape;327;p37"/>
          <p:cNvPicPr preferRelativeResize="0"/>
          <p:nvPr/>
        </p:nvPicPr>
        <p:blipFill>
          <a:blip r:embed="rId3">
            <a:alphaModFix/>
          </a:blip>
          <a:stretch>
            <a:fillRect/>
          </a:stretch>
        </p:blipFill>
        <p:spPr>
          <a:xfrm>
            <a:off x="7993875" y="207075"/>
            <a:ext cx="945275" cy="945275"/>
          </a:xfrm>
          <a:prstGeom prst="rect">
            <a:avLst/>
          </a:prstGeom>
          <a:noFill/>
          <a:ln>
            <a:noFill/>
          </a:ln>
        </p:spPr>
      </p:pic>
      <p:sp>
        <p:nvSpPr>
          <p:cNvPr id="328" name="Google Shape;328;p37"/>
          <p:cNvSpPr txBox="1"/>
          <p:nvPr/>
        </p:nvSpPr>
        <p:spPr>
          <a:xfrm>
            <a:off x="8390880" y="4543560"/>
            <a:ext cx="548400" cy="3930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b="0" i="0" lang="en-US" sz="1000" u="none" cap="none" strike="noStrike">
                <a:solidFill>
                  <a:srgbClr val="233A44"/>
                </a:solidFill>
                <a:latin typeface="Nunito"/>
                <a:ea typeface="Nunito"/>
                <a:cs typeface="Nunito"/>
                <a:sym typeface="Nunito"/>
              </a:rPr>
              <a:t>‹#›</a:t>
            </a:fld>
            <a:endParaRPr b="0" i="0" sz="1000" u="none" cap="none" strike="noStrike">
              <a:latin typeface="Times New Roman"/>
              <a:ea typeface="Times New Roman"/>
              <a:cs typeface="Times New Roman"/>
              <a:sym typeface="Times New Roman"/>
            </a:endParaRPr>
          </a:p>
        </p:txBody>
      </p:sp>
      <p:sp>
        <p:nvSpPr>
          <p:cNvPr id="329" name="Google Shape;329;p37"/>
          <p:cNvSpPr txBox="1"/>
          <p:nvPr/>
        </p:nvSpPr>
        <p:spPr>
          <a:xfrm>
            <a:off x="488475" y="396400"/>
            <a:ext cx="7902300" cy="95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US" sz="3000">
                <a:solidFill>
                  <a:srgbClr val="AF7B51"/>
                </a:solidFill>
                <a:latin typeface="Nunito"/>
                <a:ea typeface="Nunito"/>
                <a:cs typeface="Nunito"/>
                <a:sym typeface="Nunito"/>
              </a:rPr>
              <a:t>Prototype: VR Manufacture</a:t>
            </a:r>
            <a:endParaRPr b="0" i="0" sz="3000" u="none" cap="none" strike="noStrike">
              <a:solidFill>
                <a:srgbClr val="000000"/>
              </a:solidFill>
              <a:latin typeface="Arial"/>
              <a:ea typeface="Arial"/>
              <a:cs typeface="Arial"/>
              <a:sym typeface="Arial"/>
            </a:endParaRPr>
          </a:p>
        </p:txBody>
      </p:sp>
      <p:pic>
        <p:nvPicPr>
          <p:cNvPr id="330" name="Google Shape;330;p37"/>
          <p:cNvPicPr preferRelativeResize="0"/>
          <p:nvPr/>
        </p:nvPicPr>
        <p:blipFill>
          <a:blip r:embed="rId4">
            <a:alphaModFix/>
          </a:blip>
          <a:stretch>
            <a:fillRect/>
          </a:stretch>
        </p:blipFill>
        <p:spPr>
          <a:xfrm>
            <a:off x="1111100" y="1055550"/>
            <a:ext cx="6532073" cy="348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p38"/>
          <p:cNvPicPr preferRelativeResize="0"/>
          <p:nvPr/>
        </p:nvPicPr>
        <p:blipFill>
          <a:blip r:embed="rId3">
            <a:alphaModFix/>
          </a:blip>
          <a:stretch>
            <a:fillRect/>
          </a:stretch>
        </p:blipFill>
        <p:spPr>
          <a:xfrm>
            <a:off x="7993875" y="207075"/>
            <a:ext cx="945275" cy="945275"/>
          </a:xfrm>
          <a:prstGeom prst="rect">
            <a:avLst/>
          </a:prstGeom>
          <a:noFill/>
          <a:ln>
            <a:noFill/>
          </a:ln>
        </p:spPr>
      </p:pic>
      <p:sp>
        <p:nvSpPr>
          <p:cNvPr id="336" name="Google Shape;336;p38"/>
          <p:cNvSpPr txBox="1"/>
          <p:nvPr/>
        </p:nvSpPr>
        <p:spPr>
          <a:xfrm>
            <a:off x="8390880" y="4543560"/>
            <a:ext cx="548400" cy="3930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b="0" i="0" lang="en-US" sz="1000" u="none" cap="none" strike="noStrike">
                <a:solidFill>
                  <a:srgbClr val="233A44"/>
                </a:solidFill>
                <a:latin typeface="Nunito"/>
                <a:ea typeface="Nunito"/>
                <a:cs typeface="Nunito"/>
                <a:sym typeface="Nunito"/>
              </a:rPr>
              <a:t>‹#›</a:t>
            </a:fld>
            <a:endParaRPr b="0" i="0" sz="1000" u="none" cap="none" strike="noStrike">
              <a:latin typeface="Times New Roman"/>
              <a:ea typeface="Times New Roman"/>
              <a:cs typeface="Times New Roman"/>
              <a:sym typeface="Times New Roman"/>
            </a:endParaRPr>
          </a:p>
        </p:txBody>
      </p:sp>
      <p:pic>
        <p:nvPicPr>
          <p:cNvPr id="337" name="Google Shape;337;p38"/>
          <p:cNvPicPr preferRelativeResize="0"/>
          <p:nvPr/>
        </p:nvPicPr>
        <p:blipFill rotWithShape="1">
          <a:blip r:embed="rId4">
            <a:alphaModFix/>
          </a:blip>
          <a:srcRect b="3780" l="0" r="0" t="6854"/>
          <a:stretch/>
        </p:blipFill>
        <p:spPr>
          <a:xfrm>
            <a:off x="2164713" y="1036425"/>
            <a:ext cx="4814567" cy="3507125"/>
          </a:xfrm>
          <a:prstGeom prst="rect">
            <a:avLst/>
          </a:prstGeom>
          <a:noFill/>
          <a:ln>
            <a:noFill/>
          </a:ln>
        </p:spPr>
      </p:pic>
      <p:sp>
        <p:nvSpPr>
          <p:cNvPr id="338" name="Google Shape;338;p38"/>
          <p:cNvSpPr txBox="1"/>
          <p:nvPr/>
        </p:nvSpPr>
        <p:spPr>
          <a:xfrm>
            <a:off x="488475" y="396400"/>
            <a:ext cx="7902300" cy="95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US" sz="3000">
                <a:solidFill>
                  <a:srgbClr val="AF7B51"/>
                </a:solidFill>
                <a:latin typeface="Nunito"/>
                <a:ea typeface="Nunito"/>
                <a:cs typeface="Nunito"/>
                <a:sym typeface="Nunito"/>
              </a:rPr>
              <a:t>Prototype: Real-time Transmission</a:t>
            </a:r>
            <a:endParaRPr b="0" i="0" sz="30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id="343" name="Google Shape;343;p39"/>
          <p:cNvPicPr preferRelativeResize="0"/>
          <p:nvPr/>
        </p:nvPicPr>
        <p:blipFill>
          <a:blip r:embed="rId3">
            <a:alphaModFix/>
          </a:blip>
          <a:stretch>
            <a:fillRect/>
          </a:stretch>
        </p:blipFill>
        <p:spPr>
          <a:xfrm>
            <a:off x="7993875" y="207075"/>
            <a:ext cx="945275" cy="945275"/>
          </a:xfrm>
          <a:prstGeom prst="rect">
            <a:avLst/>
          </a:prstGeom>
          <a:noFill/>
          <a:ln>
            <a:noFill/>
          </a:ln>
        </p:spPr>
      </p:pic>
      <p:sp>
        <p:nvSpPr>
          <p:cNvPr id="344" name="Google Shape;344;p39"/>
          <p:cNvSpPr txBox="1"/>
          <p:nvPr/>
        </p:nvSpPr>
        <p:spPr>
          <a:xfrm>
            <a:off x="8390880" y="4543560"/>
            <a:ext cx="548400" cy="3930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b="0" i="0" lang="en-US" sz="1000" u="none" cap="none" strike="noStrike">
                <a:solidFill>
                  <a:srgbClr val="233A44"/>
                </a:solidFill>
                <a:latin typeface="Nunito"/>
                <a:ea typeface="Nunito"/>
                <a:cs typeface="Nunito"/>
                <a:sym typeface="Nunito"/>
              </a:rPr>
              <a:t>‹#›</a:t>
            </a:fld>
            <a:endParaRPr b="0" i="0" sz="1000" u="none" cap="none" strike="noStrike">
              <a:latin typeface="Times New Roman"/>
              <a:ea typeface="Times New Roman"/>
              <a:cs typeface="Times New Roman"/>
              <a:sym typeface="Times New Roman"/>
            </a:endParaRPr>
          </a:p>
        </p:txBody>
      </p:sp>
      <p:sp>
        <p:nvSpPr>
          <p:cNvPr id="345" name="Google Shape;345;p39"/>
          <p:cNvSpPr txBox="1"/>
          <p:nvPr/>
        </p:nvSpPr>
        <p:spPr>
          <a:xfrm>
            <a:off x="488475" y="396400"/>
            <a:ext cx="7902300" cy="95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US" sz="3000">
                <a:solidFill>
                  <a:srgbClr val="AF7B51"/>
                </a:solidFill>
                <a:latin typeface="Nunito"/>
                <a:ea typeface="Nunito"/>
                <a:cs typeface="Nunito"/>
                <a:sym typeface="Nunito"/>
              </a:rPr>
              <a:t>Prototype: AR Manufacture</a:t>
            </a:r>
            <a:endParaRPr b="0" i="0" sz="3000" u="none" cap="none" strike="noStrike">
              <a:solidFill>
                <a:srgbClr val="000000"/>
              </a:solidFill>
              <a:latin typeface="Arial"/>
              <a:ea typeface="Arial"/>
              <a:cs typeface="Arial"/>
              <a:sym typeface="Arial"/>
            </a:endParaRPr>
          </a:p>
        </p:txBody>
      </p:sp>
      <p:pic>
        <p:nvPicPr>
          <p:cNvPr id="346" name="Google Shape;346;p39"/>
          <p:cNvPicPr preferRelativeResize="0"/>
          <p:nvPr/>
        </p:nvPicPr>
        <p:blipFill rotWithShape="1">
          <a:blip r:embed="rId4">
            <a:alphaModFix/>
          </a:blip>
          <a:srcRect b="0" l="7321" r="0" t="0"/>
          <a:stretch/>
        </p:blipFill>
        <p:spPr>
          <a:xfrm>
            <a:off x="1828788" y="1068475"/>
            <a:ext cx="5486400" cy="3657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id="351" name="Google Shape;351;p40"/>
          <p:cNvPicPr preferRelativeResize="0"/>
          <p:nvPr/>
        </p:nvPicPr>
        <p:blipFill>
          <a:blip r:embed="rId3">
            <a:alphaModFix/>
          </a:blip>
          <a:stretch>
            <a:fillRect/>
          </a:stretch>
        </p:blipFill>
        <p:spPr>
          <a:xfrm>
            <a:off x="7993875" y="207075"/>
            <a:ext cx="945275" cy="945275"/>
          </a:xfrm>
          <a:prstGeom prst="rect">
            <a:avLst/>
          </a:prstGeom>
          <a:noFill/>
          <a:ln>
            <a:noFill/>
          </a:ln>
        </p:spPr>
      </p:pic>
      <p:sp>
        <p:nvSpPr>
          <p:cNvPr id="352" name="Google Shape;352;p40"/>
          <p:cNvSpPr txBox="1"/>
          <p:nvPr/>
        </p:nvSpPr>
        <p:spPr>
          <a:xfrm>
            <a:off x="8390880" y="4543560"/>
            <a:ext cx="548400" cy="3930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b="0" i="0" lang="en-US" sz="1000" u="none" cap="none" strike="noStrike">
                <a:solidFill>
                  <a:srgbClr val="233A44"/>
                </a:solidFill>
                <a:latin typeface="Nunito"/>
                <a:ea typeface="Nunito"/>
                <a:cs typeface="Nunito"/>
                <a:sym typeface="Nunito"/>
              </a:rPr>
              <a:t>‹#›</a:t>
            </a:fld>
            <a:endParaRPr b="0" i="0" sz="1000" u="none" cap="none" strike="noStrike">
              <a:latin typeface="Times New Roman"/>
              <a:ea typeface="Times New Roman"/>
              <a:cs typeface="Times New Roman"/>
              <a:sym typeface="Times New Roman"/>
            </a:endParaRPr>
          </a:p>
        </p:txBody>
      </p:sp>
      <p:sp>
        <p:nvSpPr>
          <p:cNvPr id="353" name="Google Shape;353;p40"/>
          <p:cNvSpPr txBox="1"/>
          <p:nvPr/>
        </p:nvSpPr>
        <p:spPr>
          <a:xfrm>
            <a:off x="488475" y="396400"/>
            <a:ext cx="7902300" cy="95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US" sz="3000">
                <a:solidFill>
                  <a:srgbClr val="AF7B51"/>
                </a:solidFill>
                <a:latin typeface="Nunito"/>
                <a:ea typeface="Nunito"/>
                <a:cs typeface="Nunito"/>
                <a:sym typeface="Nunito"/>
              </a:rPr>
              <a:t>Results: V</a:t>
            </a:r>
            <a:r>
              <a:rPr lang="en-US" sz="3000">
                <a:solidFill>
                  <a:srgbClr val="AF7B51"/>
                </a:solidFill>
                <a:latin typeface="Nunito"/>
                <a:ea typeface="Nunito"/>
                <a:cs typeface="Nunito"/>
                <a:sym typeface="Nunito"/>
              </a:rPr>
              <a:t>R Demo</a:t>
            </a:r>
            <a:endParaRPr b="0" i="0" sz="3000" u="none" cap="none" strike="noStrike">
              <a:solidFill>
                <a:srgbClr val="000000"/>
              </a:solidFill>
              <a:latin typeface="Arial"/>
              <a:ea typeface="Arial"/>
              <a:cs typeface="Arial"/>
              <a:sym typeface="Arial"/>
            </a:endParaRPr>
          </a:p>
        </p:txBody>
      </p:sp>
      <p:pic>
        <p:nvPicPr>
          <p:cNvPr id="354" name="Google Shape;354;p40" title="311.MOV">
            <a:hlinkClick r:id="rId4"/>
          </p:cNvPr>
          <p:cNvPicPr preferRelativeResize="0"/>
          <p:nvPr/>
        </p:nvPicPr>
        <p:blipFill>
          <a:blip r:embed="rId5">
            <a:alphaModFix/>
          </a:blip>
          <a:stretch>
            <a:fillRect/>
          </a:stretch>
        </p:blipFill>
        <p:spPr>
          <a:xfrm>
            <a:off x="1420875" y="1152350"/>
            <a:ext cx="4572000" cy="3429000"/>
          </a:xfrm>
          <a:prstGeom prst="rect">
            <a:avLst/>
          </a:prstGeom>
          <a:noFill/>
          <a:ln>
            <a:noFill/>
          </a:ln>
        </p:spPr>
      </p:pic>
      <p:pic>
        <p:nvPicPr>
          <p:cNvPr id="355" name="Google Shape;355;p40"/>
          <p:cNvPicPr preferRelativeResize="0"/>
          <p:nvPr/>
        </p:nvPicPr>
        <p:blipFill rotWithShape="1">
          <a:blip r:embed="rId6">
            <a:alphaModFix/>
          </a:blip>
          <a:srcRect b="0" l="0" r="0" t="9485"/>
          <a:stretch/>
        </p:blipFill>
        <p:spPr>
          <a:xfrm flipH="1">
            <a:off x="6389425" y="2887925"/>
            <a:ext cx="2154475" cy="16556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id="360" name="Google Shape;360;p41"/>
          <p:cNvPicPr preferRelativeResize="0"/>
          <p:nvPr/>
        </p:nvPicPr>
        <p:blipFill>
          <a:blip r:embed="rId3">
            <a:alphaModFix/>
          </a:blip>
          <a:stretch>
            <a:fillRect/>
          </a:stretch>
        </p:blipFill>
        <p:spPr>
          <a:xfrm>
            <a:off x="7993875" y="207075"/>
            <a:ext cx="945275" cy="945275"/>
          </a:xfrm>
          <a:prstGeom prst="rect">
            <a:avLst/>
          </a:prstGeom>
          <a:noFill/>
          <a:ln>
            <a:noFill/>
          </a:ln>
        </p:spPr>
      </p:pic>
      <p:sp>
        <p:nvSpPr>
          <p:cNvPr id="361" name="Google Shape;361;p41"/>
          <p:cNvSpPr txBox="1"/>
          <p:nvPr/>
        </p:nvSpPr>
        <p:spPr>
          <a:xfrm>
            <a:off x="8390880" y="4543560"/>
            <a:ext cx="548400" cy="3930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b="0" i="0" lang="en-US" sz="1000" u="none" cap="none" strike="noStrike">
                <a:solidFill>
                  <a:srgbClr val="233A44"/>
                </a:solidFill>
                <a:latin typeface="Nunito"/>
                <a:ea typeface="Nunito"/>
                <a:cs typeface="Nunito"/>
                <a:sym typeface="Nunito"/>
              </a:rPr>
              <a:t>‹#›</a:t>
            </a:fld>
            <a:endParaRPr b="0" i="0" sz="1000" u="none" cap="none" strike="noStrike">
              <a:latin typeface="Times New Roman"/>
              <a:ea typeface="Times New Roman"/>
              <a:cs typeface="Times New Roman"/>
              <a:sym typeface="Times New Roman"/>
            </a:endParaRPr>
          </a:p>
        </p:txBody>
      </p:sp>
      <p:sp>
        <p:nvSpPr>
          <p:cNvPr id="362" name="Google Shape;362;p41"/>
          <p:cNvSpPr txBox="1"/>
          <p:nvPr/>
        </p:nvSpPr>
        <p:spPr>
          <a:xfrm>
            <a:off x="488475" y="396400"/>
            <a:ext cx="7902300" cy="95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US" sz="3000">
                <a:solidFill>
                  <a:srgbClr val="AF7B51"/>
                </a:solidFill>
                <a:latin typeface="Nunito"/>
                <a:ea typeface="Nunito"/>
                <a:cs typeface="Nunito"/>
                <a:sym typeface="Nunito"/>
              </a:rPr>
              <a:t>Results: AR Demo</a:t>
            </a:r>
            <a:endParaRPr b="0" i="0" sz="3000" u="none" cap="none" strike="noStrike">
              <a:solidFill>
                <a:srgbClr val="000000"/>
              </a:solidFill>
              <a:latin typeface="Arial"/>
              <a:ea typeface="Arial"/>
              <a:cs typeface="Arial"/>
              <a:sym typeface="Arial"/>
            </a:endParaRPr>
          </a:p>
        </p:txBody>
      </p:sp>
      <p:pic>
        <p:nvPicPr>
          <p:cNvPr id="363" name="Google Shape;363;p41" title="ar_ji.mov">
            <a:hlinkClick r:id="rId4"/>
          </p:cNvPr>
          <p:cNvPicPr preferRelativeResize="0"/>
          <p:nvPr/>
        </p:nvPicPr>
        <p:blipFill>
          <a:blip r:embed="rId5">
            <a:alphaModFix/>
          </a:blip>
          <a:stretch>
            <a:fillRect/>
          </a:stretch>
        </p:blipFill>
        <p:spPr>
          <a:xfrm>
            <a:off x="3632525" y="1424825"/>
            <a:ext cx="4572000" cy="2743200"/>
          </a:xfrm>
          <a:prstGeom prst="rect">
            <a:avLst/>
          </a:prstGeom>
          <a:noFill/>
          <a:ln>
            <a:noFill/>
          </a:ln>
        </p:spPr>
      </p:pic>
      <p:pic>
        <p:nvPicPr>
          <p:cNvPr id="364" name="Google Shape;364;p41" title="RPReplay_Final1596550229.MP4">
            <a:hlinkClick r:id="rId6"/>
          </p:cNvPr>
          <p:cNvPicPr preferRelativeResize="0"/>
          <p:nvPr/>
        </p:nvPicPr>
        <p:blipFill>
          <a:blip r:embed="rId7">
            <a:alphaModFix/>
          </a:blip>
          <a:stretch>
            <a:fillRect/>
          </a:stretch>
        </p:blipFill>
        <p:spPr>
          <a:xfrm>
            <a:off x="1298225" y="967625"/>
            <a:ext cx="1691640" cy="3657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id="369" name="Google Shape;369;p42"/>
          <p:cNvPicPr preferRelativeResize="0"/>
          <p:nvPr/>
        </p:nvPicPr>
        <p:blipFill>
          <a:blip r:embed="rId3">
            <a:alphaModFix/>
          </a:blip>
          <a:stretch>
            <a:fillRect/>
          </a:stretch>
        </p:blipFill>
        <p:spPr>
          <a:xfrm>
            <a:off x="7993875" y="207075"/>
            <a:ext cx="945275" cy="945275"/>
          </a:xfrm>
          <a:prstGeom prst="rect">
            <a:avLst/>
          </a:prstGeom>
          <a:noFill/>
          <a:ln>
            <a:noFill/>
          </a:ln>
        </p:spPr>
      </p:pic>
      <p:sp>
        <p:nvSpPr>
          <p:cNvPr id="370" name="Google Shape;370;p42"/>
          <p:cNvSpPr txBox="1"/>
          <p:nvPr/>
        </p:nvSpPr>
        <p:spPr>
          <a:xfrm>
            <a:off x="8390880" y="4543560"/>
            <a:ext cx="548400" cy="3930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b="0" i="0" lang="en-US" sz="1000" u="none" cap="none" strike="noStrike">
                <a:solidFill>
                  <a:srgbClr val="233A44"/>
                </a:solidFill>
                <a:latin typeface="Nunito"/>
                <a:ea typeface="Nunito"/>
                <a:cs typeface="Nunito"/>
                <a:sym typeface="Nunito"/>
              </a:rPr>
              <a:t>‹#›</a:t>
            </a:fld>
            <a:endParaRPr b="0" i="0" sz="1000" u="none" cap="none" strike="noStrike">
              <a:latin typeface="Times New Roman"/>
              <a:ea typeface="Times New Roman"/>
              <a:cs typeface="Times New Roman"/>
              <a:sym typeface="Times New Roman"/>
            </a:endParaRPr>
          </a:p>
        </p:txBody>
      </p:sp>
      <p:sp>
        <p:nvSpPr>
          <p:cNvPr id="371" name="Google Shape;371;p42"/>
          <p:cNvSpPr txBox="1"/>
          <p:nvPr/>
        </p:nvSpPr>
        <p:spPr>
          <a:xfrm>
            <a:off x="488475" y="396410"/>
            <a:ext cx="7505400" cy="95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US" sz="3000">
                <a:solidFill>
                  <a:srgbClr val="AF7B51"/>
                </a:solidFill>
                <a:latin typeface="Nunito"/>
                <a:ea typeface="Nunito"/>
                <a:cs typeface="Nunito"/>
                <a:sym typeface="Nunito"/>
              </a:rPr>
              <a:t>Test Results</a:t>
            </a:r>
            <a:r>
              <a:rPr lang="en-US" sz="3000">
                <a:solidFill>
                  <a:srgbClr val="AF7B51"/>
                </a:solidFill>
                <a:latin typeface="Nunito"/>
                <a:ea typeface="Nunito"/>
                <a:cs typeface="Nunito"/>
                <a:sym typeface="Nunito"/>
              </a:rPr>
              <a:t>: Quantitative experiments</a:t>
            </a:r>
            <a:endParaRPr b="0" i="0" sz="3000" u="none" cap="none" strike="noStrike">
              <a:solidFill>
                <a:srgbClr val="000000"/>
              </a:solidFill>
              <a:latin typeface="Arial"/>
              <a:ea typeface="Arial"/>
              <a:cs typeface="Arial"/>
              <a:sym typeface="Arial"/>
            </a:endParaRPr>
          </a:p>
        </p:txBody>
      </p:sp>
      <p:pic>
        <p:nvPicPr>
          <p:cNvPr id="372" name="Google Shape;372;p42"/>
          <p:cNvPicPr preferRelativeResize="0"/>
          <p:nvPr/>
        </p:nvPicPr>
        <p:blipFill>
          <a:blip r:embed="rId4">
            <a:alphaModFix/>
          </a:blip>
          <a:stretch>
            <a:fillRect/>
          </a:stretch>
        </p:blipFill>
        <p:spPr>
          <a:xfrm>
            <a:off x="658125" y="2344375"/>
            <a:ext cx="3946800" cy="2048350"/>
          </a:xfrm>
          <a:prstGeom prst="rect">
            <a:avLst/>
          </a:prstGeom>
          <a:noFill/>
          <a:ln>
            <a:noFill/>
          </a:ln>
        </p:spPr>
      </p:pic>
      <p:sp>
        <p:nvSpPr>
          <p:cNvPr id="373" name="Google Shape;373;p42"/>
          <p:cNvSpPr txBox="1"/>
          <p:nvPr/>
        </p:nvSpPr>
        <p:spPr>
          <a:xfrm>
            <a:off x="488475" y="1052100"/>
            <a:ext cx="3597900" cy="10221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233A44"/>
              </a:buClr>
              <a:buSzPts val="1800"/>
              <a:buFont typeface="Calibri"/>
              <a:buChar char="●"/>
            </a:pPr>
            <a:r>
              <a:rPr b="1" lang="en-US" sz="1800">
                <a:solidFill>
                  <a:srgbClr val="4A86E8"/>
                </a:solidFill>
                <a:latin typeface="Calibri"/>
                <a:ea typeface="Calibri"/>
                <a:cs typeface="Calibri"/>
                <a:sym typeface="Calibri"/>
              </a:rPr>
              <a:t>Outbound</a:t>
            </a:r>
            <a:r>
              <a:rPr lang="en-US" sz="1800">
                <a:solidFill>
                  <a:srgbClr val="233A44"/>
                </a:solidFill>
                <a:latin typeface="Calibri"/>
                <a:ea typeface="Calibri"/>
                <a:cs typeface="Calibri"/>
                <a:sym typeface="Calibri"/>
              </a:rPr>
              <a:t>: “Record” command</a:t>
            </a:r>
            <a:endParaRPr b="1" sz="1800">
              <a:solidFill>
                <a:srgbClr val="C4A15A"/>
              </a:solidFill>
              <a:latin typeface="Calibri"/>
              <a:ea typeface="Calibri"/>
              <a:cs typeface="Calibri"/>
              <a:sym typeface="Calibri"/>
            </a:endParaRPr>
          </a:p>
          <a:p>
            <a:pPr indent="-342900" lvl="0" marL="457200" rtl="0" algn="l">
              <a:lnSpc>
                <a:spcPct val="115000"/>
              </a:lnSpc>
              <a:spcBef>
                <a:spcPts val="0"/>
              </a:spcBef>
              <a:spcAft>
                <a:spcPts val="0"/>
              </a:spcAft>
              <a:buClr>
                <a:srgbClr val="233A44"/>
              </a:buClr>
              <a:buSzPts val="1800"/>
              <a:buFont typeface="Calibri"/>
              <a:buChar char="●"/>
            </a:pPr>
            <a:r>
              <a:rPr b="1" lang="en-US" sz="1800">
                <a:solidFill>
                  <a:srgbClr val="C4A15A"/>
                </a:solidFill>
                <a:latin typeface="Calibri"/>
                <a:ea typeface="Calibri"/>
                <a:cs typeface="Calibri"/>
                <a:sym typeface="Calibri"/>
              </a:rPr>
              <a:t>Inbound</a:t>
            </a:r>
            <a:r>
              <a:rPr lang="en-US" sz="1800">
                <a:solidFill>
                  <a:srgbClr val="233A44"/>
                </a:solidFill>
                <a:latin typeface="Calibri"/>
                <a:ea typeface="Calibri"/>
                <a:cs typeface="Calibri"/>
                <a:sym typeface="Calibri"/>
              </a:rPr>
              <a:t>: </a:t>
            </a:r>
            <a:r>
              <a:rPr i="1" lang="en-US" sz="1800">
                <a:solidFill>
                  <a:srgbClr val="233A44"/>
                </a:solidFill>
                <a:highlight>
                  <a:srgbClr val="FFE599"/>
                </a:highlight>
                <a:latin typeface="Calibri"/>
                <a:ea typeface="Calibri"/>
                <a:cs typeface="Calibri"/>
                <a:sym typeface="Calibri"/>
              </a:rPr>
              <a:t>Machine feedback</a:t>
            </a:r>
            <a:endParaRPr i="1" sz="1800">
              <a:solidFill>
                <a:srgbClr val="233A44"/>
              </a:solidFill>
              <a:highlight>
                <a:srgbClr val="FFE599"/>
              </a:highlight>
              <a:latin typeface="Calibri"/>
              <a:ea typeface="Calibri"/>
              <a:cs typeface="Calibri"/>
              <a:sym typeface="Calibri"/>
            </a:endParaRPr>
          </a:p>
          <a:p>
            <a:pPr indent="-342900" lvl="0" marL="457200" rtl="0" algn="l">
              <a:lnSpc>
                <a:spcPct val="115000"/>
              </a:lnSpc>
              <a:spcBef>
                <a:spcPts val="0"/>
              </a:spcBef>
              <a:spcAft>
                <a:spcPts val="0"/>
              </a:spcAft>
              <a:buClr>
                <a:srgbClr val="233A44"/>
              </a:buClr>
              <a:buSzPts val="1800"/>
              <a:buFont typeface="Calibri"/>
              <a:buChar char="●"/>
            </a:pPr>
            <a:r>
              <a:rPr lang="en-US" sz="1800">
                <a:solidFill>
                  <a:srgbClr val="233A44"/>
                </a:solidFill>
                <a:latin typeface="Calibri"/>
                <a:ea typeface="Calibri"/>
                <a:cs typeface="Calibri"/>
                <a:sym typeface="Calibri"/>
              </a:rPr>
              <a:t>Frequency: ~20 packets/sec</a:t>
            </a:r>
            <a:endParaRPr sz="1800">
              <a:solidFill>
                <a:srgbClr val="233A44"/>
              </a:solidFill>
              <a:latin typeface="Calibri"/>
              <a:ea typeface="Calibri"/>
              <a:cs typeface="Calibri"/>
              <a:sym typeface="Calibri"/>
            </a:endParaRPr>
          </a:p>
        </p:txBody>
      </p:sp>
      <p:pic>
        <p:nvPicPr>
          <p:cNvPr id="374" name="Google Shape;374;p42"/>
          <p:cNvPicPr preferRelativeResize="0"/>
          <p:nvPr/>
        </p:nvPicPr>
        <p:blipFill>
          <a:blip r:embed="rId5">
            <a:alphaModFix/>
          </a:blip>
          <a:stretch>
            <a:fillRect/>
          </a:stretch>
        </p:blipFill>
        <p:spPr>
          <a:xfrm>
            <a:off x="4735725" y="2541125"/>
            <a:ext cx="3946800" cy="1909530"/>
          </a:xfrm>
          <a:prstGeom prst="rect">
            <a:avLst/>
          </a:prstGeom>
          <a:noFill/>
          <a:ln>
            <a:noFill/>
          </a:ln>
        </p:spPr>
      </p:pic>
      <p:sp>
        <p:nvSpPr>
          <p:cNvPr id="375" name="Google Shape;375;p42"/>
          <p:cNvSpPr txBox="1"/>
          <p:nvPr/>
        </p:nvSpPr>
        <p:spPr>
          <a:xfrm>
            <a:off x="4910175" y="1052100"/>
            <a:ext cx="3597900" cy="10221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Font typeface="Calibri"/>
              <a:buChar char="●"/>
            </a:pPr>
            <a:r>
              <a:rPr b="1" lang="en-US" sz="1800">
                <a:solidFill>
                  <a:srgbClr val="CC0000"/>
                </a:solidFill>
                <a:latin typeface="Calibri"/>
                <a:ea typeface="Calibri"/>
                <a:cs typeface="Calibri"/>
                <a:sym typeface="Calibri"/>
              </a:rPr>
              <a:t>Latency</a:t>
            </a:r>
            <a:r>
              <a:rPr b="1" lang="en-US" sz="1800">
                <a:latin typeface="Calibri"/>
                <a:ea typeface="Calibri"/>
                <a:cs typeface="Calibri"/>
                <a:sym typeface="Calibri"/>
              </a:rPr>
              <a:t>: </a:t>
            </a:r>
            <a:r>
              <a:rPr lang="en-US" sz="1800">
                <a:latin typeface="Calibri"/>
                <a:ea typeface="Calibri"/>
                <a:cs typeface="Calibri"/>
                <a:sym typeface="Calibri"/>
              </a:rPr>
              <a:t>~50 ms &lt; 200ms</a:t>
            </a:r>
            <a:endParaRPr sz="1800">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id="380" name="Google Shape;380;p43"/>
          <p:cNvPicPr preferRelativeResize="0"/>
          <p:nvPr/>
        </p:nvPicPr>
        <p:blipFill>
          <a:blip r:embed="rId3">
            <a:alphaModFix/>
          </a:blip>
          <a:stretch>
            <a:fillRect/>
          </a:stretch>
        </p:blipFill>
        <p:spPr>
          <a:xfrm>
            <a:off x="7993875" y="207075"/>
            <a:ext cx="945275" cy="945275"/>
          </a:xfrm>
          <a:prstGeom prst="rect">
            <a:avLst/>
          </a:prstGeom>
          <a:noFill/>
          <a:ln>
            <a:noFill/>
          </a:ln>
        </p:spPr>
      </p:pic>
      <p:sp>
        <p:nvSpPr>
          <p:cNvPr id="381" name="Google Shape;381;p43"/>
          <p:cNvSpPr txBox="1"/>
          <p:nvPr/>
        </p:nvSpPr>
        <p:spPr>
          <a:xfrm>
            <a:off x="8390880" y="4543560"/>
            <a:ext cx="548400" cy="3930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b="0" i="0" lang="en-US" sz="1000" u="none" cap="none" strike="noStrike">
                <a:solidFill>
                  <a:srgbClr val="233A44"/>
                </a:solidFill>
                <a:latin typeface="Nunito"/>
                <a:ea typeface="Nunito"/>
                <a:cs typeface="Nunito"/>
                <a:sym typeface="Nunito"/>
              </a:rPr>
              <a:t>‹#›</a:t>
            </a:fld>
            <a:endParaRPr b="0" i="0" sz="1000" u="none" cap="none" strike="noStrike">
              <a:latin typeface="Times New Roman"/>
              <a:ea typeface="Times New Roman"/>
              <a:cs typeface="Times New Roman"/>
              <a:sym typeface="Times New Roman"/>
            </a:endParaRPr>
          </a:p>
        </p:txBody>
      </p:sp>
      <p:sp>
        <p:nvSpPr>
          <p:cNvPr id="382" name="Google Shape;382;p43"/>
          <p:cNvSpPr txBox="1"/>
          <p:nvPr/>
        </p:nvSpPr>
        <p:spPr>
          <a:xfrm>
            <a:off x="488475" y="396410"/>
            <a:ext cx="7505400" cy="95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US" sz="3000">
                <a:solidFill>
                  <a:srgbClr val="AF7B51"/>
                </a:solidFill>
                <a:latin typeface="Nunito"/>
                <a:ea typeface="Nunito"/>
                <a:cs typeface="Nunito"/>
                <a:sym typeface="Nunito"/>
              </a:rPr>
              <a:t>Discussion: Pros and Cons</a:t>
            </a:r>
            <a:endParaRPr b="0" i="0" sz="3000" u="none" cap="none" strike="noStrike">
              <a:solidFill>
                <a:srgbClr val="000000"/>
              </a:solidFill>
              <a:latin typeface="Arial"/>
              <a:ea typeface="Arial"/>
              <a:cs typeface="Arial"/>
              <a:sym typeface="Arial"/>
            </a:endParaRPr>
          </a:p>
        </p:txBody>
      </p:sp>
      <p:sp>
        <p:nvSpPr>
          <p:cNvPr id="383" name="Google Shape;383;p43"/>
          <p:cNvSpPr txBox="1"/>
          <p:nvPr/>
        </p:nvSpPr>
        <p:spPr>
          <a:xfrm>
            <a:off x="488475" y="1018900"/>
            <a:ext cx="3934500" cy="329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2300">
                <a:solidFill>
                  <a:srgbClr val="6AA84F"/>
                </a:solidFill>
                <a:latin typeface="Times New Roman"/>
                <a:ea typeface="Times New Roman"/>
                <a:cs typeface="Times New Roman"/>
                <a:sym typeface="Times New Roman"/>
              </a:rPr>
              <a:t>Pros: </a:t>
            </a:r>
            <a:endParaRPr b="1" sz="2300">
              <a:solidFill>
                <a:srgbClr val="6AA84F"/>
              </a:solidFill>
              <a:latin typeface="Times New Roman"/>
              <a:ea typeface="Times New Roman"/>
              <a:cs typeface="Times New Roman"/>
              <a:sym typeface="Times New Roman"/>
            </a:endParaRPr>
          </a:p>
          <a:p>
            <a:pPr indent="-342900" lvl="0" marL="457200" rtl="0" algn="l">
              <a:lnSpc>
                <a:spcPct val="115000"/>
              </a:lnSpc>
              <a:spcBef>
                <a:spcPts val="1000"/>
              </a:spcBef>
              <a:spcAft>
                <a:spcPts val="0"/>
              </a:spcAft>
              <a:buClr>
                <a:srgbClr val="233A44"/>
              </a:buClr>
              <a:buSzPts val="1800"/>
              <a:buFont typeface="Calibri"/>
              <a:buChar char="●"/>
            </a:pPr>
            <a:r>
              <a:rPr b="1" lang="en-US" sz="1800">
                <a:solidFill>
                  <a:srgbClr val="233A44"/>
                </a:solidFill>
                <a:latin typeface="Calibri"/>
                <a:ea typeface="Calibri"/>
                <a:cs typeface="Calibri"/>
                <a:sym typeface="Calibri"/>
              </a:rPr>
              <a:t>Remote, real-time</a:t>
            </a:r>
            <a:r>
              <a:rPr lang="en-US" sz="1800">
                <a:solidFill>
                  <a:srgbClr val="233A44"/>
                </a:solidFill>
                <a:latin typeface="Calibri"/>
                <a:ea typeface="Calibri"/>
                <a:cs typeface="Calibri"/>
                <a:sym typeface="Calibri"/>
              </a:rPr>
              <a:t> simulation of workpiece</a:t>
            </a:r>
            <a:endParaRPr sz="1800">
              <a:solidFill>
                <a:srgbClr val="233A44"/>
              </a:solidFill>
              <a:latin typeface="Calibri"/>
              <a:ea typeface="Calibri"/>
              <a:cs typeface="Calibri"/>
              <a:sym typeface="Calibri"/>
            </a:endParaRPr>
          </a:p>
          <a:p>
            <a:pPr indent="-342900" lvl="0" marL="457200" rtl="0" algn="l">
              <a:lnSpc>
                <a:spcPct val="115000"/>
              </a:lnSpc>
              <a:spcBef>
                <a:spcPts val="1000"/>
              </a:spcBef>
              <a:spcAft>
                <a:spcPts val="0"/>
              </a:spcAft>
              <a:buClr>
                <a:srgbClr val="233A44"/>
              </a:buClr>
              <a:buSzPts val="1800"/>
              <a:buFont typeface="Calibri"/>
              <a:buChar char="●"/>
            </a:pPr>
            <a:r>
              <a:rPr lang="en-US" sz="1800">
                <a:solidFill>
                  <a:srgbClr val="233A44"/>
                </a:solidFill>
                <a:latin typeface="Calibri"/>
                <a:ea typeface="Calibri"/>
                <a:cs typeface="Calibri"/>
                <a:sym typeface="Calibri"/>
              </a:rPr>
              <a:t>Robust data flow and persistence</a:t>
            </a:r>
            <a:endParaRPr sz="1800">
              <a:solidFill>
                <a:srgbClr val="233A44"/>
              </a:solidFill>
              <a:latin typeface="Calibri"/>
              <a:ea typeface="Calibri"/>
              <a:cs typeface="Calibri"/>
              <a:sym typeface="Calibri"/>
            </a:endParaRPr>
          </a:p>
          <a:p>
            <a:pPr indent="-342900" lvl="0" marL="457200" rtl="0" algn="l">
              <a:lnSpc>
                <a:spcPct val="115000"/>
              </a:lnSpc>
              <a:spcBef>
                <a:spcPts val="1000"/>
              </a:spcBef>
              <a:spcAft>
                <a:spcPts val="0"/>
              </a:spcAft>
              <a:buClr>
                <a:srgbClr val="233A44"/>
              </a:buClr>
              <a:buSzPts val="1800"/>
              <a:buFont typeface="Calibri"/>
              <a:buChar char="●"/>
            </a:pPr>
            <a:r>
              <a:rPr lang="en-US" sz="1800">
                <a:solidFill>
                  <a:srgbClr val="233A44"/>
                </a:solidFill>
                <a:latin typeface="Calibri"/>
                <a:ea typeface="Calibri"/>
                <a:cs typeface="Calibri"/>
                <a:sym typeface="Calibri"/>
              </a:rPr>
              <a:t>Augmented Reality can be extended to various machine type</a:t>
            </a:r>
            <a:endParaRPr sz="1800">
              <a:solidFill>
                <a:srgbClr val="233A44"/>
              </a:solidFill>
              <a:latin typeface="Calibri"/>
              <a:ea typeface="Calibri"/>
              <a:cs typeface="Calibri"/>
              <a:sym typeface="Calibri"/>
            </a:endParaRPr>
          </a:p>
          <a:p>
            <a:pPr indent="-342900" lvl="0" marL="457200" rtl="0" algn="l">
              <a:lnSpc>
                <a:spcPct val="115000"/>
              </a:lnSpc>
              <a:spcBef>
                <a:spcPts val="1000"/>
              </a:spcBef>
              <a:spcAft>
                <a:spcPts val="0"/>
              </a:spcAft>
              <a:buClr>
                <a:srgbClr val="233A44"/>
              </a:buClr>
              <a:buSzPts val="1800"/>
              <a:buFont typeface="Calibri"/>
              <a:buChar char="●"/>
            </a:pPr>
            <a:r>
              <a:rPr lang="en-US" sz="1800">
                <a:solidFill>
                  <a:srgbClr val="233A44"/>
                </a:solidFill>
                <a:latin typeface="Calibri"/>
                <a:ea typeface="Calibri"/>
                <a:cs typeface="Calibri"/>
                <a:sym typeface="Calibri"/>
              </a:rPr>
              <a:t>Multiple platform support</a:t>
            </a:r>
            <a:endParaRPr sz="1800">
              <a:solidFill>
                <a:srgbClr val="233A44"/>
              </a:solidFill>
              <a:latin typeface="Calibri"/>
              <a:ea typeface="Calibri"/>
              <a:cs typeface="Calibri"/>
              <a:sym typeface="Calibri"/>
            </a:endParaRPr>
          </a:p>
        </p:txBody>
      </p:sp>
      <p:sp>
        <p:nvSpPr>
          <p:cNvPr id="384" name="Google Shape;384;p43"/>
          <p:cNvSpPr txBox="1"/>
          <p:nvPr/>
        </p:nvSpPr>
        <p:spPr>
          <a:xfrm>
            <a:off x="4602750" y="1018900"/>
            <a:ext cx="3934500" cy="3039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2300">
                <a:solidFill>
                  <a:srgbClr val="CC0000"/>
                </a:solidFill>
                <a:latin typeface="Times New Roman"/>
                <a:ea typeface="Times New Roman"/>
                <a:cs typeface="Times New Roman"/>
                <a:sym typeface="Times New Roman"/>
              </a:rPr>
              <a:t>Con</a:t>
            </a:r>
            <a:r>
              <a:rPr b="1" lang="en-US" sz="2300">
                <a:solidFill>
                  <a:srgbClr val="CC0000"/>
                </a:solidFill>
                <a:latin typeface="Times New Roman"/>
                <a:ea typeface="Times New Roman"/>
                <a:cs typeface="Times New Roman"/>
                <a:sym typeface="Times New Roman"/>
              </a:rPr>
              <a:t>s:</a:t>
            </a:r>
            <a:endParaRPr sz="1800">
              <a:solidFill>
                <a:srgbClr val="CC0000"/>
              </a:solidFill>
              <a:latin typeface="Calibri"/>
              <a:ea typeface="Calibri"/>
              <a:cs typeface="Calibri"/>
              <a:sym typeface="Calibri"/>
            </a:endParaRPr>
          </a:p>
          <a:p>
            <a:pPr indent="-342900" lvl="0" marL="457200" rtl="0" algn="l">
              <a:lnSpc>
                <a:spcPct val="115000"/>
              </a:lnSpc>
              <a:spcBef>
                <a:spcPts val="0"/>
              </a:spcBef>
              <a:spcAft>
                <a:spcPts val="0"/>
              </a:spcAft>
              <a:buClr>
                <a:srgbClr val="233A44"/>
              </a:buClr>
              <a:buSzPts val="1800"/>
              <a:buFont typeface="Calibri"/>
              <a:buChar char="●"/>
            </a:pPr>
            <a:r>
              <a:rPr lang="en-US" sz="1800">
                <a:solidFill>
                  <a:srgbClr val="233A44"/>
                </a:solidFill>
                <a:latin typeface="Calibri"/>
                <a:ea typeface="Calibri"/>
                <a:cs typeface="Calibri"/>
                <a:sym typeface="Calibri"/>
              </a:rPr>
              <a:t>Limited by </a:t>
            </a:r>
            <a:r>
              <a:rPr b="1" lang="en-US" sz="1800">
                <a:solidFill>
                  <a:srgbClr val="233A44"/>
                </a:solidFill>
                <a:latin typeface="Calibri"/>
                <a:ea typeface="Calibri"/>
                <a:cs typeface="Calibri"/>
                <a:sym typeface="Calibri"/>
              </a:rPr>
              <a:t>computational power</a:t>
            </a:r>
            <a:r>
              <a:rPr lang="en-US" sz="1800">
                <a:solidFill>
                  <a:srgbClr val="233A44"/>
                </a:solidFill>
                <a:latin typeface="Calibri"/>
                <a:ea typeface="Calibri"/>
                <a:cs typeface="Calibri"/>
                <a:sym typeface="Calibri"/>
              </a:rPr>
              <a:t>, the p</a:t>
            </a:r>
            <a:r>
              <a:rPr lang="en-US" sz="1800">
                <a:solidFill>
                  <a:srgbClr val="233A44"/>
                </a:solidFill>
                <a:latin typeface="Calibri"/>
                <a:ea typeface="Calibri"/>
                <a:cs typeface="Calibri"/>
                <a:sym typeface="Calibri"/>
              </a:rPr>
              <a:t>recision is not high enough to emulate </a:t>
            </a:r>
            <a:r>
              <a:rPr i="1" lang="en-US" sz="1800">
                <a:solidFill>
                  <a:srgbClr val="0B5394"/>
                </a:solidFill>
                <a:highlight>
                  <a:srgbClr val="F1C232"/>
                </a:highlight>
                <a:latin typeface="Calibri"/>
                <a:ea typeface="Calibri"/>
                <a:cs typeface="Calibri"/>
                <a:sym typeface="Calibri"/>
              </a:rPr>
              <a:t>sophisticated</a:t>
            </a:r>
            <a:r>
              <a:rPr lang="en-US" sz="1800">
                <a:solidFill>
                  <a:srgbClr val="233A44"/>
                </a:solidFill>
                <a:latin typeface="Calibri"/>
                <a:ea typeface="Calibri"/>
                <a:cs typeface="Calibri"/>
                <a:sym typeface="Calibri"/>
              </a:rPr>
              <a:t> carving</a:t>
            </a:r>
            <a:endParaRPr sz="1800">
              <a:solidFill>
                <a:srgbClr val="233A44"/>
              </a:solidFill>
              <a:latin typeface="Calibri"/>
              <a:ea typeface="Calibri"/>
              <a:cs typeface="Calibri"/>
              <a:sym typeface="Calibri"/>
            </a:endParaRPr>
          </a:p>
        </p:txBody>
      </p:sp>
      <p:pic>
        <p:nvPicPr>
          <p:cNvPr id="385" name="Google Shape;385;p43"/>
          <p:cNvPicPr preferRelativeResize="0"/>
          <p:nvPr/>
        </p:nvPicPr>
        <p:blipFill rotWithShape="1">
          <a:blip r:embed="rId4">
            <a:alphaModFix/>
          </a:blip>
          <a:srcRect b="14813" l="0" r="0" t="0"/>
          <a:stretch/>
        </p:blipFill>
        <p:spPr>
          <a:xfrm>
            <a:off x="4913500" y="2830024"/>
            <a:ext cx="1650917" cy="1594600"/>
          </a:xfrm>
          <a:prstGeom prst="rect">
            <a:avLst/>
          </a:prstGeom>
          <a:noFill/>
          <a:ln>
            <a:noFill/>
          </a:ln>
        </p:spPr>
      </p:pic>
      <p:pic>
        <p:nvPicPr>
          <p:cNvPr id="386" name="Google Shape;386;p43"/>
          <p:cNvPicPr preferRelativeResize="0"/>
          <p:nvPr/>
        </p:nvPicPr>
        <p:blipFill rotWithShape="1">
          <a:blip r:embed="rId5">
            <a:alphaModFix/>
          </a:blip>
          <a:srcRect b="34175" l="18751" r="20067" t="10435"/>
          <a:stretch/>
        </p:blipFill>
        <p:spPr>
          <a:xfrm>
            <a:off x="6771250" y="2830025"/>
            <a:ext cx="1619625" cy="1594600"/>
          </a:xfrm>
          <a:prstGeom prst="rect">
            <a:avLst/>
          </a:prstGeom>
          <a:noFill/>
          <a:ln>
            <a:noFill/>
          </a:ln>
        </p:spPr>
      </p:pic>
      <p:pic>
        <p:nvPicPr>
          <p:cNvPr id="387" name="Google Shape;387;p43"/>
          <p:cNvPicPr preferRelativeResize="0"/>
          <p:nvPr/>
        </p:nvPicPr>
        <p:blipFill>
          <a:blip r:embed="rId6">
            <a:alphaModFix/>
          </a:blip>
          <a:stretch>
            <a:fillRect/>
          </a:stretch>
        </p:blipFill>
        <p:spPr>
          <a:xfrm>
            <a:off x="3581275" y="3561380"/>
            <a:ext cx="945275" cy="36974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pic>
        <p:nvPicPr>
          <p:cNvPr id="392" name="Google Shape;392;p44"/>
          <p:cNvPicPr preferRelativeResize="0"/>
          <p:nvPr/>
        </p:nvPicPr>
        <p:blipFill>
          <a:blip r:embed="rId3">
            <a:alphaModFix/>
          </a:blip>
          <a:stretch>
            <a:fillRect/>
          </a:stretch>
        </p:blipFill>
        <p:spPr>
          <a:xfrm>
            <a:off x="7993875" y="207075"/>
            <a:ext cx="945275" cy="945275"/>
          </a:xfrm>
          <a:prstGeom prst="rect">
            <a:avLst/>
          </a:prstGeom>
          <a:noFill/>
          <a:ln>
            <a:noFill/>
          </a:ln>
        </p:spPr>
      </p:pic>
      <p:sp>
        <p:nvSpPr>
          <p:cNvPr id="393" name="Google Shape;393;p44"/>
          <p:cNvSpPr txBox="1"/>
          <p:nvPr/>
        </p:nvSpPr>
        <p:spPr>
          <a:xfrm>
            <a:off x="8390880" y="4543560"/>
            <a:ext cx="548400" cy="3930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b="0" i="0" lang="en-US" sz="1000" u="none" cap="none" strike="noStrike">
                <a:solidFill>
                  <a:srgbClr val="233A44"/>
                </a:solidFill>
                <a:latin typeface="Nunito"/>
                <a:ea typeface="Nunito"/>
                <a:cs typeface="Nunito"/>
                <a:sym typeface="Nunito"/>
              </a:rPr>
              <a:t>‹#›</a:t>
            </a:fld>
            <a:endParaRPr b="0" i="0" sz="1000" u="none" cap="none" strike="noStrike">
              <a:latin typeface="Times New Roman"/>
              <a:ea typeface="Times New Roman"/>
              <a:cs typeface="Times New Roman"/>
              <a:sym typeface="Times New Roman"/>
            </a:endParaRPr>
          </a:p>
        </p:txBody>
      </p:sp>
      <p:sp>
        <p:nvSpPr>
          <p:cNvPr id="394" name="Google Shape;394;p44"/>
          <p:cNvSpPr txBox="1"/>
          <p:nvPr/>
        </p:nvSpPr>
        <p:spPr>
          <a:xfrm>
            <a:off x="488475" y="396410"/>
            <a:ext cx="7505400" cy="95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US" sz="3000">
                <a:solidFill>
                  <a:srgbClr val="AF7B51"/>
                </a:solidFill>
                <a:latin typeface="Nunito"/>
                <a:ea typeface="Nunito"/>
                <a:cs typeface="Nunito"/>
                <a:sym typeface="Nunito"/>
              </a:rPr>
              <a:t>Discussion: What-if’s</a:t>
            </a:r>
            <a:endParaRPr b="0" i="0" sz="3000" u="none" cap="none" strike="noStrike">
              <a:solidFill>
                <a:srgbClr val="000000"/>
              </a:solidFill>
              <a:latin typeface="Arial"/>
              <a:ea typeface="Arial"/>
              <a:cs typeface="Arial"/>
              <a:sym typeface="Arial"/>
            </a:endParaRPr>
          </a:p>
        </p:txBody>
      </p:sp>
      <p:sp>
        <p:nvSpPr>
          <p:cNvPr id="395" name="Google Shape;395;p44"/>
          <p:cNvSpPr txBox="1"/>
          <p:nvPr/>
        </p:nvSpPr>
        <p:spPr>
          <a:xfrm>
            <a:off x="834825" y="1019425"/>
            <a:ext cx="7252200" cy="329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2300">
                <a:solidFill>
                  <a:schemeClr val="dk2"/>
                </a:solidFill>
                <a:latin typeface="Times New Roman"/>
                <a:ea typeface="Times New Roman"/>
                <a:cs typeface="Times New Roman"/>
                <a:sym typeface="Times New Roman"/>
              </a:rPr>
              <a:t>Future improvements</a:t>
            </a:r>
            <a:r>
              <a:rPr b="1" lang="en-US" sz="2300">
                <a:solidFill>
                  <a:schemeClr val="dk2"/>
                </a:solidFill>
                <a:latin typeface="Times New Roman"/>
                <a:ea typeface="Times New Roman"/>
                <a:cs typeface="Times New Roman"/>
                <a:sym typeface="Times New Roman"/>
              </a:rPr>
              <a:t>: </a:t>
            </a:r>
            <a:endParaRPr b="1" sz="2300">
              <a:solidFill>
                <a:schemeClr val="dk2"/>
              </a:solidFill>
              <a:latin typeface="Times New Roman"/>
              <a:ea typeface="Times New Roman"/>
              <a:cs typeface="Times New Roman"/>
              <a:sym typeface="Times New Roman"/>
            </a:endParaRPr>
          </a:p>
          <a:p>
            <a:pPr indent="-342900" lvl="0" marL="457200" rtl="0" algn="l">
              <a:lnSpc>
                <a:spcPct val="115000"/>
              </a:lnSpc>
              <a:spcBef>
                <a:spcPts val="1000"/>
              </a:spcBef>
              <a:spcAft>
                <a:spcPts val="0"/>
              </a:spcAft>
              <a:buClr>
                <a:srgbClr val="233A44"/>
              </a:buClr>
              <a:buSzPts val="1800"/>
              <a:buFont typeface="Calibri"/>
              <a:buChar char="●"/>
            </a:pPr>
            <a:r>
              <a:rPr lang="en-US" sz="1800">
                <a:solidFill>
                  <a:srgbClr val="233A44"/>
                </a:solidFill>
                <a:latin typeface="Calibri"/>
                <a:ea typeface="Calibri"/>
                <a:cs typeface="Calibri"/>
                <a:sym typeface="Calibri"/>
              </a:rPr>
              <a:t>Careful estimation of computer hardware requirements</a:t>
            </a:r>
            <a:endParaRPr sz="1800">
              <a:solidFill>
                <a:srgbClr val="233A44"/>
              </a:solidFill>
              <a:latin typeface="Calibri"/>
              <a:ea typeface="Calibri"/>
              <a:cs typeface="Calibri"/>
              <a:sym typeface="Calibri"/>
            </a:endParaRPr>
          </a:p>
          <a:p>
            <a:pPr indent="-342900" lvl="1" marL="914400" rtl="0" algn="l">
              <a:lnSpc>
                <a:spcPct val="115000"/>
              </a:lnSpc>
              <a:spcBef>
                <a:spcPts val="1000"/>
              </a:spcBef>
              <a:spcAft>
                <a:spcPts val="0"/>
              </a:spcAft>
              <a:buClr>
                <a:srgbClr val="233A44"/>
              </a:buClr>
              <a:buSzPts val="1800"/>
              <a:buFont typeface="Calibri"/>
              <a:buChar char="○"/>
            </a:pPr>
            <a:r>
              <a:rPr lang="en-US" sz="1800">
                <a:solidFill>
                  <a:srgbClr val="233A44"/>
                </a:solidFill>
                <a:latin typeface="Calibri"/>
                <a:ea typeface="Calibri"/>
                <a:cs typeface="Calibri"/>
                <a:sym typeface="Calibri"/>
              </a:rPr>
              <a:t>Operating system constraints</a:t>
            </a:r>
            <a:endParaRPr sz="1800">
              <a:solidFill>
                <a:srgbClr val="233A44"/>
              </a:solidFill>
              <a:latin typeface="Calibri"/>
              <a:ea typeface="Calibri"/>
              <a:cs typeface="Calibri"/>
              <a:sym typeface="Calibri"/>
            </a:endParaRPr>
          </a:p>
          <a:p>
            <a:pPr indent="-342900" lvl="0" marL="457200" rtl="0" algn="l">
              <a:lnSpc>
                <a:spcPct val="115000"/>
              </a:lnSpc>
              <a:spcBef>
                <a:spcPts val="1000"/>
              </a:spcBef>
              <a:spcAft>
                <a:spcPts val="0"/>
              </a:spcAft>
              <a:buClr>
                <a:srgbClr val="233A44"/>
              </a:buClr>
              <a:buSzPts val="1800"/>
              <a:buFont typeface="Calibri"/>
              <a:buChar char="●"/>
            </a:pPr>
            <a:r>
              <a:rPr lang="en-US" sz="1800">
                <a:solidFill>
                  <a:srgbClr val="233A44"/>
                </a:solidFill>
                <a:latin typeface="Calibri"/>
                <a:ea typeface="Calibri"/>
                <a:cs typeface="Calibri"/>
                <a:sym typeface="Calibri"/>
              </a:rPr>
              <a:t>Adaptive Augmented Reality according to cameras</a:t>
            </a:r>
            <a:endParaRPr sz="1800">
              <a:solidFill>
                <a:srgbClr val="233A44"/>
              </a:solidFill>
              <a:latin typeface="Calibri"/>
              <a:ea typeface="Calibri"/>
              <a:cs typeface="Calibri"/>
              <a:sym typeface="Calibri"/>
            </a:endParaRPr>
          </a:p>
          <a:p>
            <a:pPr indent="-342900" lvl="1" marL="914400" rtl="0" algn="l">
              <a:lnSpc>
                <a:spcPct val="115000"/>
              </a:lnSpc>
              <a:spcBef>
                <a:spcPts val="1000"/>
              </a:spcBef>
              <a:spcAft>
                <a:spcPts val="0"/>
              </a:spcAft>
              <a:buClr>
                <a:srgbClr val="233A44"/>
              </a:buClr>
              <a:buSzPts val="1800"/>
              <a:buFont typeface="Calibri"/>
              <a:buChar char="○"/>
            </a:pPr>
            <a:r>
              <a:rPr lang="en-US" sz="1800">
                <a:solidFill>
                  <a:srgbClr val="233A44"/>
                </a:solidFill>
                <a:latin typeface="Calibri"/>
                <a:ea typeface="Calibri"/>
                <a:cs typeface="Calibri"/>
                <a:sym typeface="Calibri"/>
              </a:rPr>
              <a:t>The AR effect depends on camera resolution</a:t>
            </a:r>
            <a:endParaRPr sz="1800">
              <a:solidFill>
                <a:srgbClr val="233A44"/>
              </a:solidFill>
              <a:latin typeface="Calibri"/>
              <a:ea typeface="Calibri"/>
              <a:cs typeface="Calibri"/>
              <a:sym typeface="Calibri"/>
            </a:endParaRPr>
          </a:p>
          <a:p>
            <a:pPr indent="-342900" lvl="1" marL="914400" rtl="0" algn="l">
              <a:lnSpc>
                <a:spcPct val="115000"/>
              </a:lnSpc>
              <a:spcBef>
                <a:spcPts val="1000"/>
              </a:spcBef>
              <a:spcAft>
                <a:spcPts val="0"/>
              </a:spcAft>
              <a:buClr>
                <a:srgbClr val="233A44"/>
              </a:buClr>
              <a:buSzPts val="1800"/>
              <a:buFont typeface="Calibri"/>
              <a:buChar char="○"/>
            </a:pPr>
            <a:r>
              <a:rPr lang="en-US" sz="1800">
                <a:solidFill>
                  <a:srgbClr val="233A44"/>
                </a:solidFill>
                <a:latin typeface="Calibri"/>
                <a:ea typeface="Calibri"/>
                <a:cs typeface="Calibri"/>
                <a:sym typeface="Calibri"/>
              </a:rPr>
              <a:t>Higher resolution makes AR calculation slower</a:t>
            </a:r>
            <a:endParaRPr sz="1800">
              <a:solidFill>
                <a:srgbClr val="233A44"/>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pic>
        <p:nvPicPr>
          <p:cNvPr id="400" name="Google Shape;400;p45"/>
          <p:cNvPicPr preferRelativeResize="0"/>
          <p:nvPr/>
        </p:nvPicPr>
        <p:blipFill>
          <a:blip r:embed="rId3">
            <a:alphaModFix/>
          </a:blip>
          <a:stretch>
            <a:fillRect/>
          </a:stretch>
        </p:blipFill>
        <p:spPr>
          <a:xfrm>
            <a:off x="7993875" y="207075"/>
            <a:ext cx="945275" cy="945275"/>
          </a:xfrm>
          <a:prstGeom prst="rect">
            <a:avLst/>
          </a:prstGeom>
          <a:noFill/>
          <a:ln>
            <a:noFill/>
          </a:ln>
        </p:spPr>
      </p:pic>
      <p:sp>
        <p:nvSpPr>
          <p:cNvPr id="401" name="Google Shape;401;p45"/>
          <p:cNvSpPr txBox="1"/>
          <p:nvPr/>
        </p:nvSpPr>
        <p:spPr>
          <a:xfrm>
            <a:off x="8390880" y="4543560"/>
            <a:ext cx="548400" cy="3930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b="0" i="0" lang="en-US" sz="1000" u="none" cap="none" strike="noStrike">
                <a:solidFill>
                  <a:srgbClr val="233A44"/>
                </a:solidFill>
                <a:latin typeface="Nunito"/>
                <a:ea typeface="Nunito"/>
                <a:cs typeface="Nunito"/>
                <a:sym typeface="Nunito"/>
              </a:rPr>
              <a:t>‹#›</a:t>
            </a:fld>
            <a:endParaRPr b="0" i="0" sz="1000" u="none" cap="none" strike="noStrike">
              <a:latin typeface="Times New Roman"/>
              <a:ea typeface="Times New Roman"/>
              <a:cs typeface="Times New Roman"/>
              <a:sym typeface="Times New Roman"/>
            </a:endParaRPr>
          </a:p>
        </p:txBody>
      </p:sp>
      <p:sp>
        <p:nvSpPr>
          <p:cNvPr id="402" name="Google Shape;402;p45"/>
          <p:cNvSpPr txBox="1"/>
          <p:nvPr/>
        </p:nvSpPr>
        <p:spPr>
          <a:xfrm>
            <a:off x="488475" y="396410"/>
            <a:ext cx="7505400" cy="95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US" sz="3000">
                <a:solidFill>
                  <a:srgbClr val="AF7B51"/>
                </a:solidFill>
                <a:latin typeface="Nunito"/>
                <a:ea typeface="Nunito"/>
                <a:cs typeface="Nunito"/>
                <a:sym typeface="Nunito"/>
              </a:rPr>
              <a:t>Conclusions</a:t>
            </a:r>
            <a:endParaRPr b="0" i="0" sz="3000" u="none" cap="none" strike="noStrike">
              <a:solidFill>
                <a:srgbClr val="000000"/>
              </a:solidFill>
              <a:latin typeface="Arial"/>
              <a:ea typeface="Arial"/>
              <a:cs typeface="Arial"/>
              <a:sym typeface="Arial"/>
            </a:endParaRPr>
          </a:p>
        </p:txBody>
      </p:sp>
      <p:sp>
        <p:nvSpPr>
          <p:cNvPr id="403" name="Google Shape;403;p45"/>
          <p:cNvSpPr txBox="1"/>
          <p:nvPr/>
        </p:nvSpPr>
        <p:spPr>
          <a:xfrm>
            <a:off x="834825" y="1019425"/>
            <a:ext cx="7252200" cy="329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2300">
                <a:solidFill>
                  <a:schemeClr val="dk2"/>
                </a:solidFill>
                <a:latin typeface="Times New Roman"/>
                <a:ea typeface="Times New Roman"/>
                <a:cs typeface="Times New Roman"/>
                <a:sym typeface="Times New Roman"/>
              </a:rPr>
              <a:t>Objectives</a:t>
            </a:r>
            <a:r>
              <a:rPr b="1" lang="en-US" sz="2300">
                <a:solidFill>
                  <a:schemeClr val="dk2"/>
                </a:solidFill>
                <a:latin typeface="Times New Roman"/>
                <a:ea typeface="Times New Roman"/>
                <a:cs typeface="Times New Roman"/>
                <a:sym typeface="Times New Roman"/>
              </a:rPr>
              <a:t> </a:t>
            </a:r>
            <a:endParaRPr b="1" sz="1800">
              <a:solidFill>
                <a:srgbClr val="233A44"/>
              </a:solidFill>
              <a:latin typeface="Calibri"/>
              <a:ea typeface="Calibri"/>
              <a:cs typeface="Calibri"/>
              <a:sym typeface="Calibri"/>
            </a:endParaRPr>
          </a:p>
          <a:p>
            <a:pPr indent="-342900" lvl="0" marL="457200" rtl="0" algn="l">
              <a:lnSpc>
                <a:spcPct val="115000"/>
              </a:lnSpc>
              <a:spcBef>
                <a:spcPts val="0"/>
              </a:spcBef>
              <a:spcAft>
                <a:spcPts val="0"/>
              </a:spcAft>
              <a:buClr>
                <a:srgbClr val="233A44"/>
              </a:buClr>
              <a:buSzPts val="1800"/>
              <a:buFont typeface="Calibri"/>
              <a:buAutoNum type="arabicPeriod"/>
            </a:pPr>
            <a:r>
              <a:rPr lang="en-US" sz="1800">
                <a:solidFill>
                  <a:srgbClr val="233A44"/>
                </a:solidFill>
                <a:latin typeface="Calibri"/>
                <a:ea typeface="Calibri"/>
                <a:cs typeface="Calibri"/>
                <a:sym typeface="Calibri"/>
              </a:rPr>
              <a:t>Remote, real-time control and feedback</a:t>
            </a:r>
            <a:endParaRPr sz="1800">
              <a:solidFill>
                <a:srgbClr val="233A44"/>
              </a:solidFill>
              <a:latin typeface="Calibri"/>
              <a:ea typeface="Calibri"/>
              <a:cs typeface="Calibri"/>
              <a:sym typeface="Calibri"/>
            </a:endParaRPr>
          </a:p>
          <a:p>
            <a:pPr indent="-342900" lvl="0" marL="457200" rtl="0" algn="l">
              <a:lnSpc>
                <a:spcPct val="115000"/>
              </a:lnSpc>
              <a:spcBef>
                <a:spcPts val="0"/>
              </a:spcBef>
              <a:spcAft>
                <a:spcPts val="0"/>
              </a:spcAft>
              <a:buClr>
                <a:srgbClr val="233A44"/>
              </a:buClr>
              <a:buSzPts val="1800"/>
              <a:buFont typeface="Calibri"/>
              <a:buAutoNum type="arabicPeriod"/>
            </a:pPr>
            <a:r>
              <a:rPr lang="en-US" sz="1800">
                <a:solidFill>
                  <a:srgbClr val="233A44"/>
                </a:solidFill>
                <a:latin typeface="Calibri"/>
                <a:ea typeface="Calibri"/>
                <a:cs typeface="Calibri"/>
                <a:sym typeface="Calibri"/>
              </a:rPr>
              <a:t>Immersive user experience</a:t>
            </a:r>
            <a:endParaRPr sz="1800">
              <a:solidFill>
                <a:srgbClr val="233A44"/>
              </a:solidFill>
              <a:latin typeface="Calibri"/>
              <a:ea typeface="Calibri"/>
              <a:cs typeface="Calibri"/>
              <a:sym typeface="Calibri"/>
            </a:endParaRPr>
          </a:p>
          <a:p>
            <a:pPr indent="0" lvl="0" marL="0" rtl="0" algn="l">
              <a:lnSpc>
                <a:spcPct val="115000"/>
              </a:lnSpc>
              <a:spcBef>
                <a:spcPts val="1000"/>
              </a:spcBef>
              <a:spcAft>
                <a:spcPts val="0"/>
              </a:spcAft>
              <a:buNone/>
            </a:pPr>
            <a:r>
              <a:rPr b="1" lang="en-US" sz="2300">
                <a:solidFill>
                  <a:schemeClr val="dk2"/>
                </a:solidFill>
                <a:latin typeface="Times New Roman"/>
                <a:ea typeface="Times New Roman"/>
                <a:cs typeface="Times New Roman"/>
                <a:sym typeface="Times New Roman"/>
              </a:rPr>
              <a:t>Design solutions</a:t>
            </a:r>
            <a:endParaRPr sz="1800">
              <a:solidFill>
                <a:srgbClr val="233A44"/>
              </a:solidFill>
              <a:latin typeface="Calibri"/>
              <a:ea typeface="Calibri"/>
              <a:cs typeface="Calibri"/>
              <a:sym typeface="Calibri"/>
            </a:endParaRPr>
          </a:p>
          <a:p>
            <a:pPr indent="-342900" lvl="0" marL="457200" rtl="0" algn="l">
              <a:lnSpc>
                <a:spcPct val="115000"/>
              </a:lnSpc>
              <a:spcBef>
                <a:spcPts val="0"/>
              </a:spcBef>
              <a:spcAft>
                <a:spcPts val="0"/>
              </a:spcAft>
              <a:buClr>
                <a:srgbClr val="233A44"/>
              </a:buClr>
              <a:buSzPts val="1800"/>
              <a:buFont typeface="Calibri"/>
              <a:buAutoNum type="arabicPeriod"/>
            </a:pPr>
            <a:r>
              <a:rPr lang="en-US" sz="1800">
                <a:solidFill>
                  <a:srgbClr val="233A44"/>
                </a:solidFill>
                <a:latin typeface="Calibri"/>
                <a:ea typeface="Calibri"/>
                <a:cs typeface="Calibri"/>
                <a:sym typeface="Calibri"/>
              </a:rPr>
              <a:t>Used socket connection to enable Machine-User communication</a:t>
            </a:r>
            <a:endParaRPr sz="1800">
              <a:solidFill>
                <a:srgbClr val="233A44"/>
              </a:solidFill>
              <a:latin typeface="Calibri"/>
              <a:ea typeface="Calibri"/>
              <a:cs typeface="Calibri"/>
              <a:sym typeface="Calibri"/>
            </a:endParaRPr>
          </a:p>
          <a:p>
            <a:pPr indent="-342900" lvl="0" marL="457200" rtl="0" algn="l">
              <a:lnSpc>
                <a:spcPct val="115000"/>
              </a:lnSpc>
              <a:spcBef>
                <a:spcPts val="0"/>
              </a:spcBef>
              <a:spcAft>
                <a:spcPts val="0"/>
              </a:spcAft>
              <a:buClr>
                <a:srgbClr val="233A44"/>
              </a:buClr>
              <a:buSzPts val="1800"/>
              <a:buFont typeface="Calibri"/>
              <a:buAutoNum type="arabicPeriod"/>
            </a:pPr>
            <a:r>
              <a:rPr lang="en-US" sz="1800">
                <a:solidFill>
                  <a:srgbClr val="233A44"/>
                </a:solidFill>
                <a:latin typeface="Calibri"/>
                <a:ea typeface="Calibri"/>
                <a:cs typeface="Calibri"/>
                <a:sym typeface="Calibri"/>
              </a:rPr>
              <a:t>Used database storage to record manufacturing process</a:t>
            </a:r>
            <a:endParaRPr sz="1800">
              <a:solidFill>
                <a:srgbClr val="233A44"/>
              </a:solidFill>
              <a:latin typeface="Calibri"/>
              <a:ea typeface="Calibri"/>
              <a:cs typeface="Calibri"/>
              <a:sym typeface="Calibri"/>
            </a:endParaRPr>
          </a:p>
          <a:p>
            <a:pPr indent="-342900" lvl="0" marL="457200" rtl="0" algn="l">
              <a:lnSpc>
                <a:spcPct val="115000"/>
              </a:lnSpc>
              <a:spcBef>
                <a:spcPts val="0"/>
              </a:spcBef>
              <a:spcAft>
                <a:spcPts val="0"/>
              </a:spcAft>
              <a:buClr>
                <a:srgbClr val="233A44"/>
              </a:buClr>
              <a:buSzPts val="1800"/>
              <a:buFont typeface="Calibri"/>
              <a:buAutoNum type="arabicPeriod"/>
            </a:pPr>
            <a:r>
              <a:rPr lang="en-US" sz="1800">
                <a:solidFill>
                  <a:srgbClr val="233A44"/>
                </a:solidFill>
                <a:latin typeface="Calibri"/>
                <a:ea typeface="Calibri"/>
                <a:cs typeface="Calibri"/>
                <a:sym typeface="Calibri"/>
              </a:rPr>
              <a:t>Designed shader algorithm to simulate workpiece carving</a:t>
            </a:r>
            <a:endParaRPr sz="1800">
              <a:solidFill>
                <a:srgbClr val="233A44"/>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8"/>
          <p:cNvSpPr txBox="1"/>
          <p:nvPr/>
        </p:nvSpPr>
        <p:spPr>
          <a:xfrm>
            <a:off x="2343900" y="319875"/>
            <a:ext cx="4194000" cy="954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US" sz="3000">
                <a:solidFill>
                  <a:srgbClr val="AF7B51"/>
                </a:solidFill>
                <a:latin typeface="Nunito"/>
                <a:ea typeface="Nunito"/>
                <a:cs typeface="Nunito"/>
                <a:sym typeface="Nunito"/>
              </a:rPr>
              <a:t>Table of Contents</a:t>
            </a:r>
            <a:endParaRPr b="0" i="0" sz="3000" u="none" cap="none" strike="noStrike">
              <a:solidFill>
                <a:srgbClr val="000000"/>
              </a:solidFill>
              <a:latin typeface="Arial"/>
              <a:ea typeface="Arial"/>
              <a:cs typeface="Arial"/>
              <a:sym typeface="Arial"/>
            </a:endParaRPr>
          </a:p>
        </p:txBody>
      </p:sp>
      <p:sp>
        <p:nvSpPr>
          <p:cNvPr id="157" name="Google Shape;157;p28"/>
          <p:cNvSpPr txBox="1"/>
          <p:nvPr/>
        </p:nvSpPr>
        <p:spPr>
          <a:xfrm>
            <a:off x="1609925" y="1188825"/>
            <a:ext cx="7008000" cy="2550300"/>
          </a:xfrm>
          <a:prstGeom prst="rect">
            <a:avLst/>
          </a:prstGeom>
          <a:noFill/>
          <a:ln>
            <a:noFill/>
          </a:ln>
        </p:spPr>
        <p:txBody>
          <a:bodyPr anchorCtr="0" anchor="t" bIns="91425" lIns="91425" spcFirstLastPara="1" rIns="91425" wrap="square" tIns="91425">
            <a:noAutofit/>
          </a:bodyPr>
          <a:lstStyle/>
          <a:p>
            <a:pPr indent="-342489" lvl="0" marL="457200" marR="0" rtl="0" algn="l">
              <a:lnSpc>
                <a:spcPct val="200000"/>
              </a:lnSpc>
              <a:spcBef>
                <a:spcPts val="0"/>
              </a:spcBef>
              <a:spcAft>
                <a:spcPts val="0"/>
              </a:spcAft>
              <a:buClr>
                <a:srgbClr val="233A44"/>
              </a:buClr>
              <a:buSzPts val="1800"/>
              <a:buFont typeface="Calibri"/>
              <a:buChar char="●"/>
            </a:pPr>
            <a:r>
              <a:rPr lang="en-US" sz="1800">
                <a:solidFill>
                  <a:srgbClr val="233A44"/>
                </a:solidFill>
                <a:latin typeface="Calibri"/>
                <a:ea typeface="Calibri"/>
                <a:cs typeface="Calibri"/>
                <a:sym typeface="Calibri"/>
              </a:rPr>
              <a:t>Introduction</a:t>
            </a:r>
            <a:endParaRPr sz="1800">
              <a:solidFill>
                <a:srgbClr val="233A44"/>
              </a:solidFill>
              <a:latin typeface="Calibri"/>
              <a:ea typeface="Calibri"/>
              <a:cs typeface="Calibri"/>
              <a:sym typeface="Calibri"/>
            </a:endParaRPr>
          </a:p>
          <a:p>
            <a:pPr indent="-342489" lvl="0" marL="457200" marR="0" rtl="0" algn="l">
              <a:lnSpc>
                <a:spcPct val="200000"/>
              </a:lnSpc>
              <a:spcBef>
                <a:spcPts val="0"/>
              </a:spcBef>
              <a:spcAft>
                <a:spcPts val="0"/>
              </a:spcAft>
              <a:buClr>
                <a:srgbClr val="233A44"/>
              </a:buClr>
              <a:buSzPts val="1800"/>
              <a:buFont typeface="Calibri"/>
              <a:buChar char="●"/>
            </a:pPr>
            <a:r>
              <a:rPr lang="en-US" sz="1800">
                <a:solidFill>
                  <a:srgbClr val="233A44"/>
                </a:solidFill>
                <a:latin typeface="Calibri"/>
                <a:ea typeface="Calibri"/>
                <a:cs typeface="Calibri"/>
                <a:sym typeface="Calibri"/>
              </a:rPr>
              <a:t>Requirements and Concepts Generation </a:t>
            </a:r>
            <a:endParaRPr sz="1800">
              <a:solidFill>
                <a:srgbClr val="233A44"/>
              </a:solidFill>
              <a:latin typeface="Calibri"/>
              <a:ea typeface="Calibri"/>
              <a:cs typeface="Calibri"/>
              <a:sym typeface="Calibri"/>
            </a:endParaRPr>
          </a:p>
          <a:p>
            <a:pPr indent="-342900" lvl="0" marL="457200" marR="0" rtl="0" algn="l">
              <a:lnSpc>
                <a:spcPct val="200000"/>
              </a:lnSpc>
              <a:spcBef>
                <a:spcPts val="0"/>
              </a:spcBef>
              <a:spcAft>
                <a:spcPts val="0"/>
              </a:spcAft>
              <a:buClr>
                <a:srgbClr val="233A44"/>
              </a:buClr>
              <a:buSzPts val="1800"/>
              <a:buFont typeface="Calibri"/>
              <a:buChar char="●"/>
            </a:pPr>
            <a:r>
              <a:rPr lang="en-US" sz="1800">
                <a:solidFill>
                  <a:srgbClr val="233A44"/>
                </a:solidFill>
                <a:latin typeface="Calibri"/>
                <a:ea typeface="Calibri"/>
                <a:cs typeface="Calibri"/>
                <a:sym typeface="Calibri"/>
              </a:rPr>
              <a:t>Design Description</a:t>
            </a:r>
            <a:r>
              <a:rPr lang="en-US" sz="1800">
                <a:solidFill>
                  <a:srgbClr val="233A44"/>
                </a:solidFill>
                <a:latin typeface="Calibri"/>
                <a:ea typeface="Calibri"/>
                <a:cs typeface="Calibri"/>
                <a:sym typeface="Calibri"/>
              </a:rPr>
              <a:t> </a:t>
            </a:r>
            <a:endParaRPr sz="1800">
              <a:solidFill>
                <a:srgbClr val="233A44"/>
              </a:solidFill>
              <a:latin typeface="Calibri"/>
              <a:ea typeface="Calibri"/>
              <a:cs typeface="Calibri"/>
              <a:sym typeface="Calibri"/>
            </a:endParaRPr>
          </a:p>
          <a:p>
            <a:pPr indent="-342900" lvl="0" marL="457200" marR="0" rtl="0" algn="l">
              <a:lnSpc>
                <a:spcPct val="200000"/>
              </a:lnSpc>
              <a:spcBef>
                <a:spcPts val="0"/>
              </a:spcBef>
              <a:spcAft>
                <a:spcPts val="0"/>
              </a:spcAft>
              <a:buClr>
                <a:srgbClr val="233A44"/>
              </a:buClr>
              <a:buSzPts val="1800"/>
              <a:buFont typeface="Calibri"/>
              <a:buChar char="●"/>
            </a:pPr>
            <a:r>
              <a:rPr lang="en-US" sz="1800">
                <a:solidFill>
                  <a:srgbClr val="233A44"/>
                </a:solidFill>
                <a:latin typeface="Calibri"/>
                <a:ea typeface="Calibri"/>
                <a:cs typeface="Calibri"/>
                <a:sym typeface="Calibri"/>
              </a:rPr>
              <a:t>Prototype and Results</a:t>
            </a:r>
            <a:endParaRPr sz="1800">
              <a:solidFill>
                <a:srgbClr val="233A44"/>
              </a:solidFill>
              <a:latin typeface="Calibri"/>
              <a:ea typeface="Calibri"/>
              <a:cs typeface="Calibri"/>
              <a:sym typeface="Calibri"/>
            </a:endParaRPr>
          </a:p>
          <a:p>
            <a:pPr indent="-342900" lvl="0" marL="457200" marR="0" rtl="0" algn="l">
              <a:lnSpc>
                <a:spcPct val="200000"/>
              </a:lnSpc>
              <a:spcBef>
                <a:spcPts val="0"/>
              </a:spcBef>
              <a:spcAft>
                <a:spcPts val="0"/>
              </a:spcAft>
              <a:buClr>
                <a:srgbClr val="233A44"/>
              </a:buClr>
              <a:buSzPts val="1800"/>
              <a:buFont typeface="Calibri"/>
              <a:buChar char="●"/>
            </a:pPr>
            <a:r>
              <a:rPr lang="en-US" sz="1800">
                <a:solidFill>
                  <a:srgbClr val="233A44"/>
                </a:solidFill>
                <a:latin typeface="Calibri"/>
                <a:ea typeface="Calibri"/>
                <a:cs typeface="Calibri"/>
                <a:sym typeface="Calibri"/>
              </a:rPr>
              <a:t>Discussion and Conclusions</a:t>
            </a:r>
            <a:endParaRPr sz="1800">
              <a:solidFill>
                <a:srgbClr val="233A44"/>
              </a:solidFill>
              <a:latin typeface="Calibri"/>
              <a:ea typeface="Calibri"/>
              <a:cs typeface="Calibri"/>
              <a:sym typeface="Calibri"/>
            </a:endParaRPr>
          </a:p>
        </p:txBody>
      </p:sp>
      <p:pic>
        <p:nvPicPr>
          <p:cNvPr id="158" name="Google Shape;158;p28"/>
          <p:cNvPicPr preferRelativeResize="0"/>
          <p:nvPr/>
        </p:nvPicPr>
        <p:blipFill>
          <a:blip r:embed="rId3">
            <a:alphaModFix/>
          </a:blip>
          <a:stretch>
            <a:fillRect/>
          </a:stretch>
        </p:blipFill>
        <p:spPr>
          <a:xfrm>
            <a:off x="7993875" y="207075"/>
            <a:ext cx="945275" cy="945275"/>
          </a:xfrm>
          <a:prstGeom prst="rect">
            <a:avLst/>
          </a:prstGeom>
          <a:noFill/>
          <a:ln>
            <a:noFill/>
          </a:ln>
        </p:spPr>
      </p:pic>
      <p:sp>
        <p:nvSpPr>
          <p:cNvPr id="159" name="Google Shape;159;p28"/>
          <p:cNvSpPr txBox="1"/>
          <p:nvPr/>
        </p:nvSpPr>
        <p:spPr>
          <a:xfrm>
            <a:off x="8390880" y="4543560"/>
            <a:ext cx="548400" cy="3930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b="0" i="0" lang="en-US" sz="1000" u="none" cap="none" strike="noStrike">
                <a:solidFill>
                  <a:srgbClr val="233A44"/>
                </a:solidFill>
                <a:latin typeface="Nunito"/>
                <a:ea typeface="Nunito"/>
                <a:cs typeface="Nunito"/>
                <a:sym typeface="Nunito"/>
              </a:rPr>
              <a:t>‹#›</a:t>
            </a:fld>
            <a:endParaRPr b="0" i="0" sz="1000" u="none" cap="none" strike="noStrike">
              <a:latin typeface="Times New Roman"/>
              <a:ea typeface="Times New Roman"/>
              <a:cs typeface="Times New Roman"/>
              <a:sym typeface="Times New Roman"/>
            </a:endParaRPr>
          </a:p>
        </p:txBody>
      </p:sp>
      <p:pic>
        <p:nvPicPr>
          <p:cNvPr id="160" name="Google Shape;160;p28"/>
          <p:cNvPicPr preferRelativeResize="0"/>
          <p:nvPr/>
        </p:nvPicPr>
        <p:blipFill>
          <a:blip r:embed="rId4">
            <a:alphaModFix/>
          </a:blip>
          <a:stretch>
            <a:fillRect/>
          </a:stretch>
        </p:blipFill>
        <p:spPr>
          <a:xfrm>
            <a:off x="6052325" y="1699076"/>
            <a:ext cx="2503000" cy="24195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pic>
        <p:nvPicPr>
          <p:cNvPr id="408" name="Google Shape;408;p46"/>
          <p:cNvPicPr preferRelativeResize="0"/>
          <p:nvPr/>
        </p:nvPicPr>
        <p:blipFill>
          <a:blip r:embed="rId3">
            <a:alphaModFix/>
          </a:blip>
          <a:stretch>
            <a:fillRect/>
          </a:stretch>
        </p:blipFill>
        <p:spPr>
          <a:xfrm>
            <a:off x="7993875" y="207075"/>
            <a:ext cx="945275" cy="945275"/>
          </a:xfrm>
          <a:prstGeom prst="rect">
            <a:avLst/>
          </a:prstGeom>
          <a:noFill/>
          <a:ln>
            <a:noFill/>
          </a:ln>
        </p:spPr>
      </p:pic>
      <p:sp>
        <p:nvSpPr>
          <p:cNvPr id="409" name="Google Shape;409;p46"/>
          <p:cNvSpPr txBox="1"/>
          <p:nvPr/>
        </p:nvSpPr>
        <p:spPr>
          <a:xfrm>
            <a:off x="8390880" y="4543560"/>
            <a:ext cx="548400" cy="3930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b="0" i="0" lang="en-US" sz="1000" u="none" cap="none" strike="noStrike">
                <a:solidFill>
                  <a:srgbClr val="233A44"/>
                </a:solidFill>
                <a:latin typeface="Nunito"/>
                <a:ea typeface="Nunito"/>
                <a:cs typeface="Nunito"/>
                <a:sym typeface="Nunito"/>
              </a:rPr>
              <a:t>‹#›</a:t>
            </a:fld>
            <a:endParaRPr b="0" i="0" sz="1000" u="none" cap="none" strike="noStrike">
              <a:latin typeface="Times New Roman"/>
              <a:ea typeface="Times New Roman"/>
              <a:cs typeface="Times New Roman"/>
              <a:sym typeface="Times New Roman"/>
            </a:endParaRPr>
          </a:p>
        </p:txBody>
      </p:sp>
      <p:sp>
        <p:nvSpPr>
          <p:cNvPr id="410" name="Google Shape;410;p46"/>
          <p:cNvSpPr txBox="1"/>
          <p:nvPr/>
        </p:nvSpPr>
        <p:spPr>
          <a:xfrm>
            <a:off x="488475" y="396410"/>
            <a:ext cx="7505400" cy="95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US" sz="3000">
                <a:solidFill>
                  <a:srgbClr val="AF7B51"/>
                </a:solidFill>
                <a:latin typeface="Nunito"/>
                <a:ea typeface="Nunito"/>
                <a:cs typeface="Nunito"/>
                <a:sym typeface="Nunito"/>
              </a:rPr>
              <a:t>Conclusions</a:t>
            </a:r>
            <a:endParaRPr b="0" i="0" sz="3000" u="none" cap="none" strike="noStrike">
              <a:solidFill>
                <a:srgbClr val="000000"/>
              </a:solidFill>
              <a:latin typeface="Arial"/>
              <a:ea typeface="Arial"/>
              <a:cs typeface="Arial"/>
              <a:sym typeface="Arial"/>
            </a:endParaRPr>
          </a:p>
        </p:txBody>
      </p:sp>
      <p:sp>
        <p:nvSpPr>
          <p:cNvPr id="411" name="Google Shape;411;p46"/>
          <p:cNvSpPr txBox="1"/>
          <p:nvPr/>
        </p:nvSpPr>
        <p:spPr>
          <a:xfrm>
            <a:off x="834825" y="1019425"/>
            <a:ext cx="7402800" cy="329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2300">
                <a:solidFill>
                  <a:schemeClr val="dk2"/>
                </a:solidFill>
                <a:latin typeface="Times New Roman"/>
                <a:ea typeface="Times New Roman"/>
                <a:cs typeface="Times New Roman"/>
                <a:sym typeface="Times New Roman"/>
              </a:rPr>
              <a:t>Outcomes</a:t>
            </a:r>
            <a:endParaRPr b="1" sz="1800">
              <a:solidFill>
                <a:srgbClr val="233A44"/>
              </a:solidFill>
              <a:latin typeface="Calibri"/>
              <a:ea typeface="Calibri"/>
              <a:cs typeface="Calibri"/>
              <a:sym typeface="Calibri"/>
            </a:endParaRPr>
          </a:p>
          <a:p>
            <a:pPr indent="-342900" lvl="0" marL="457200" rtl="0" algn="l">
              <a:lnSpc>
                <a:spcPct val="115000"/>
              </a:lnSpc>
              <a:spcBef>
                <a:spcPts val="0"/>
              </a:spcBef>
              <a:spcAft>
                <a:spcPts val="0"/>
              </a:spcAft>
              <a:buClr>
                <a:srgbClr val="233A44"/>
              </a:buClr>
              <a:buSzPts val="1800"/>
              <a:buFont typeface="Calibri"/>
              <a:buAutoNum type="arabicPeriod"/>
            </a:pPr>
            <a:r>
              <a:rPr lang="en-US" sz="1800">
                <a:solidFill>
                  <a:srgbClr val="233A44"/>
                </a:solidFill>
                <a:latin typeface="Calibri"/>
                <a:ea typeface="Calibri"/>
                <a:cs typeface="Calibri"/>
                <a:sym typeface="Calibri"/>
              </a:rPr>
              <a:t>Update frequency ~ 20Hz</a:t>
            </a:r>
            <a:endParaRPr sz="1800">
              <a:solidFill>
                <a:srgbClr val="233A44"/>
              </a:solidFill>
              <a:latin typeface="Calibri"/>
              <a:ea typeface="Calibri"/>
              <a:cs typeface="Calibri"/>
              <a:sym typeface="Calibri"/>
            </a:endParaRPr>
          </a:p>
          <a:p>
            <a:pPr indent="-342900" lvl="0" marL="457200" rtl="0" algn="l">
              <a:lnSpc>
                <a:spcPct val="115000"/>
              </a:lnSpc>
              <a:spcBef>
                <a:spcPts val="0"/>
              </a:spcBef>
              <a:spcAft>
                <a:spcPts val="0"/>
              </a:spcAft>
              <a:buClr>
                <a:srgbClr val="233A44"/>
              </a:buClr>
              <a:buSzPts val="1800"/>
              <a:buFont typeface="Calibri"/>
              <a:buAutoNum type="arabicPeriod"/>
            </a:pPr>
            <a:r>
              <a:rPr lang="en-US" sz="1800">
                <a:solidFill>
                  <a:srgbClr val="233A44"/>
                </a:solidFill>
                <a:latin typeface="Calibri"/>
                <a:ea typeface="Calibri"/>
                <a:cs typeface="Calibri"/>
                <a:sym typeface="Calibri"/>
              </a:rPr>
              <a:t>Low round-trip latency ~ 50ms</a:t>
            </a:r>
            <a:endParaRPr sz="1800">
              <a:solidFill>
                <a:srgbClr val="233A44"/>
              </a:solidFill>
              <a:latin typeface="Calibri"/>
              <a:ea typeface="Calibri"/>
              <a:cs typeface="Calibri"/>
              <a:sym typeface="Calibri"/>
            </a:endParaRPr>
          </a:p>
          <a:p>
            <a:pPr indent="-342900" lvl="0" marL="457200" rtl="0" algn="l">
              <a:lnSpc>
                <a:spcPct val="115000"/>
              </a:lnSpc>
              <a:spcBef>
                <a:spcPts val="0"/>
              </a:spcBef>
              <a:spcAft>
                <a:spcPts val="0"/>
              </a:spcAft>
              <a:buClr>
                <a:srgbClr val="233A44"/>
              </a:buClr>
              <a:buSzPts val="1800"/>
              <a:buFont typeface="Calibri"/>
              <a:buAutoNum type="arabicPeriod"/>
            </a:pPr>
            <a:r>
              <a:rPr lang="en-US" sz="1800">
                <a:solidFill>
                  <a:srgbClr val="233A44"/>
                </a:solidFill>
                <a:latin typeface="Calibri"/>
                <a:ea typeface="Calibri"/>
                <a:cs typeface="Calibri"/>
                <a:sym typeface="Calibri"/>
              </a:rPr>
              <a:t>Handle control support</a:t>
            </a:r>
            <a:endParaRPr sz="1800">
              <a:solidFill>
                <a:srgbClr val="233A44"/>
              </a:solidFill>
              <a:latin typeface="Calibri"/>
              <a:ea typeface="Calibri"/>
              <a:cs typeface="Calibri"/>
              <a:sym typeface="Calibri"/>
            </a:endParaRPr>
          </a:p>
          <a:p>
            <a:pPr indent="-342900" lvl="0" marL="457200" rtl="0" algn="l">
              <a:lnSpc>
                <a:spcPct val="115000"/>
              </a:lnSpc>
              <a:spcBef>
                <a:spcPts val="0"/>
              </a:spcBef>
              <a:spcAft>
                <a:spcPts val="0"/>
              </a:spcAft>
              <a:buClr>
                <a:srgbClr val="233A44"/>
              </a:buClr>
              <a:buSzPts val="1800"/>
              <a:buFont typeface="Calibri"/>
              <a:buAutoNum type="arabicPeriod"/>
            </a:pPr>
            <a:r>
              <a:rPr lang="en-US" sz="1800">
                <a:solidFill>
                  <a:srgbClr val="233A44"/>
                </a:solidFill>
                <a:latin typeface="Calibri"/>
                <a:ea typeface="Calibri"/>
                <a:cs typeface="Calibri"/>
                <a:sym typeface="Calibri"/>
              </a:rPr>
              <a:t>Multi-platform support</a:t>
            </a:r>
            <a:endParaRPr sz="1800">
              <a:solidFill>
                <a:srgbClr val="233A44"/>
              </a:solidFill>
              <a:latin typeface="Calibri"/>
              <a:ea typeface="Calibri"/>
              <a:cs typeface="Calibri"/>
              <a:sym typeface="Calibri"/>
            </a:endParaRPr>
          </a:p>
          <a:p>
            <a:pPr indent="0" lvl="0" marL="0" rtl="0" algn="l">
              <a:lnSpc>
                <a:spcPct val="115000"/>
              </a:lnSpc>
              <a:spcBef>
                <a:spcPts val="1000"/>
              </a:spcBef>
              <a:spcAft>
                <a:spcPts val="0"/>
              </a:spcAft>
              <a:buClr>
                <a:schemeClr val="dk1"/>
              </a:buClr>
              <a:buSzPts val="1100"/>
              <a:buFont typeface="Arial"/>
              <a:buNone/>
            </a:pPr>
            <a:r>
              <a:rPr b="1" lang="en-US" sz="2300">
                <a:solidFill>
                  <a:schemeClr val="dk2"/>
                </a:solidFill>
                <a:latin typeface="Times New Roman"/>
                <a:ea typeface="Times New Roman"/>
                <a:cs typeface="Times New Roman"/>
                <a:sym typeface="Times New Roman"/>
              </a:rPr>
              <a:t>Achievements</a:t>
            </a:r>
            <a:endParaRPr b="1" sz="1800">
              <a:solidFill>
                <a:srgbClr val="233A44"/>
              </a:solidFill>
              <a:latin typeface="Calibri"/>
              <a:ea typeface="Calibri"/>
              <a:cs typeface="Calibri"/>
              <a:sym typeface="Calibri"/>
            </a:endParaRPr>
          </a:p>
          <a:p>
            <a:pPr indent="-342900" lvl="0" marL="457200" rtl="0" algn="l">
              <a:lnSpc>
                <a:spcPct val="115000"/>
              </a:lnSpc>
              <a:spcBef>
                <a:spcPts val="0"/>
              </a:spcBef>
              <a:spcAft>
                <a:spcPts val="0"/>
              </a:spcAft>
              <a:buClr>
                <a:srgbClr val="233A44"/>
              </a:buClr>
              <a:buSzPts val="1800"/>
              <a:buFont typeface="Calibri"/>
              <a:buAutoNum type="arabicPeriod"/>
            </a:pPr>
            <a:r>
              <a:rPr lang="en-US" sz="1800">
                <a:solidFill>
                  <a:srgbClr val="233A44"/>
                </a:solidFill>
                <a:latin typeface="Calibri"/>
                <a:ea typeface="Calibri"/>
                <a:cs typeface="Calibri"/>
                <a:sym typeface="Calibri"/>
              </a:rPr>
              <a:t>Enabled communication between Mach3 and server</a:t>
            </a:r>
            <a:endParaRPr sz="1800">
              <a:solidFill>
                <a:srgbClr val="233A44"/>
              </a:solidFill>
              <a:latin typeface="Calibri"/>
              <a:ea typeface="Calibri"/>
              <a:cs typeface="Calibri"/>
              <a:sym typeface="Calibri"/>
            </a:endParaRPr>
          </a:p>
          <a:p>
            <a:pPr indent="-342900" lvl="0" marL="457200" rtl="0" algn="l">
              <a:lnSpc>
                <a:spcPct val="115000"/>
              </a:lnSpc>
              <a:spcBef>
                <a:spcPts val="0"/>
              </a:spcBef>
              <a:spcAft>
                <a:spcPts val="0"/>
              </a:spcAft>
              <a:buClr>
                <a:srgbClr val="233A44"/>
              </a:buClr>
              <a:buSzPts val="1800"/>
              <a:buFont typeface="Calibri"/>
              <a:buAutoNum type="arabicPeriod"/>
            </a:pPr>
            <a:r>
              <a:rPr lang="en-US" sz="1800">
                <a:solidFill>
                  <a:srgbClr val="233A44"/>
                </a:solidFill>
                <a:latin typeface="Calibri"/>
                <a:ea typeface="Calibri"/>
                <a:cs typeface="Calibri"/>
                <a:sym typeface="Calibri"/>
              </a:rPr>
              <a:t>Improved shader algorithm to lower the complexity of point calculation</a:t>
            </a:r>
            <a:endParaRPr sz="1800">
              <a:solidFill>
                <a:srgbClr val="233A44"/>
              </a:solidFill>
              <a:latin typeface="Calibri"/>
              <a:ea typeface="Calibri"/>
              <a:cs typeface="Calibri"/>
              <a:sym typeface="Calibri"/>
            </a:endParaRPr>
          </a:p>
          <a:p>
            <a:pPr indent="-342900" lvl="0" marL="457200" rtl="0" algn="l">
              <a:lnSpc>
                <a:spcPct val="115000"/>
              </a:lnSpc>
              <a:spcBef>
                <a:spcPts val="0"/>
              </a:spcBef>
              <a:spcAft>
                <a:spcPts val="0"/>
              </a:spcAft>
              <a:buClr>
                <a:srgbClr val="233A44"/>
              </a:buClr>
              <a:buSzPts val="1800"/>
              <a:buFont typeface="Calibri"/>
              <a:buAutoNum type="arabicPeriod"/>
            </a:pPr>
            <a:r>
              <a:rPr lang="en-US" sz="1800">
                <a:solidFill>
                  <a:srgbClr val="233A44"/>
                </a:solidFill>
                <a:latin typeface="Calibri"/>
                <a:ea typeface="Calibri"/>
                <a:cs typeface="Calibri"/>
                <a:sym typeface="Calibri"/>
              </a:rPr>
              <a:t>Implemented Digital-Twin Real-time Control System</a:t>
            </a:r>
            <a:endParaRPr sz="1800">
              <a:solidFill>
                <a:srgbClr val="233A44"/>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47"/>
          <p:cNvSpPr txBox="1"/>
          <p:nvPr/>
        </p:nvSpPr>
        <p:spPr>
          <a:xfrm>
            <a:off x="819000" y="617040"/>
            <a:ext cx="7505400" cy="95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US" sz="3000" u="none" cap="none" strike="noStrike">
                <a:solidFill>
                  <a:srgbClr val="AF7B51"/>
                </a:solidFill>
                <a:latin typeface="Nunito"/>
                <a:ea typeface="Nunito"/>
                <a:cs typeface="Nunito"/>
                <a:sym typeface="Nunito"/>
              </a:rPr>
              <a:t>Reference</a:t>
            </a:r>
            <a:endParaRPr b="0" i="0" sz="3000" u="none" cap="none" strike="noStrike">
              <a:solidFill>
                <a:srgbClr val="000000"/>
              </a:solidFill>
              <a:latin typeface="Arial"/>
              <a:ea typeface="Arial"/>
              <a:cs typeface="Arial"/>
              <a:sym typeface="Arial"/>
            </a:endParaRPr>
          </a:p>
        </p:txBody>
      </p:sp>
      <p:sp>
        <p:nvSpPr>
          <p:cNvPr id="417" name="Google Shape;417;p47"/>
          <p:cNvSpPr txBox="1"/>
          <p:nvPr/>
        </p:nvSpPr>
        <p:spPr>
          <a:xfrm>
            <a:off x="819000" y="1338000"/>
            <a:ext cx="7572000" cy="3149400"/>
          </a:xfrm>
          <a:prstGeom prst="rect">
            <a:avLst/>
          </a:prstGeom>
          <a:noFill/>
          <a:ln>
            <a:noFill/>
          </a:ln>
        </p:spPr>
        <p:txBody>
          <a:bodyPr anchorCtr="0" anchor="t" bIns="91425" lIns="91425" spcFirstLastPara="1" rIns="91425" wrap="square" tIns="91425">
            <a:noAutofit/>
          </a:bodyPr>
          <a:lstStyle/>
          <a:p>
            <a:pPr indent="-310909" lvl="0" marL="457200" marR="0" rtl="0" algn="l">
              <a:lnSpc>
                <a:spcPct val="100000"/>
              </a:lnSpc>
              <a:spcBef>
                <a:spcPts val="0"/>
              </a:spcBef>
              <a:spcAft>
                <a:spcPts val="0"/>
              </a:spcAft>
              <a:buClr>
                <a:srgbClr val="000000"/>
              </a:buClr>
              <a:buSzPts val="1300"/>
              <a:buFont typeface="Noto Sans Symbols"/>
              <a:buAutoNum type="arabicPeriod"/>
            </a:pPr>
            <a:r>
              <a:rPr b="0" i="0" lang="en-US" sz="1300" u="none" cap="none" strike="noStrike">
                <a:solidFill>
                  <a:srgbClr val="000000"/>
                </a:solidFill>
                <a:latin typeface="Arial"/>
                <a:ea typeface="Arial"/>
                <a:cs typeface="Arial"/>
                <a:sym typeface="Arial"/>
              </a:rPr>
              <a:t>Luo, W., Hu, T., Zhang, C. </a:t>
            </a:r>
            <a:r>
              <a:rPr b="0" i="1" lang="en-US" sz="1300" u="none" cap="none" strike="noStrike">
                <a:solidFill>
                  <a:srgbClr val="000000"/>
                </a:solidFill>
                <a:latin typeface="Arial"/>
                <a:ea typeface="Arial"/>
                <a:cs typeface="Arial"/>
                <a:sym typeface="Arial"/>
              </a:rPr>
              <a:t>et al.</a:t>
            </a:r>
            <a:r>
              <a:rPr b="0" i="0" lang="en-US" sz="1300" u="none" cap="none" strike="noStrike">
                <a:solidFill>
                  <a:srgbClr val="000000"/>
                </a:solidFill>
                <a:latin typeface="Arial"/>
                <a:ea typeface="Arial"/>
                <a:cs typeface="Arial"/>
                <a:sym typeface="Arial"/>
              </a:rPr>
              <a:t> Digital twin for CNC machine tool: modeling and using strategy. </a:t>
            </a:r>
            <a:r>
              <a:rPr b="0" i="1" lang="en-US" sz="1300" u="none" cap="none" strike="noStrike">
                <a:solidFill>
                  <a:srgbClr val="000000"/>
                </a:solidFill>
                <a:latin typeface="Arial"/>
                <a:ea typeface="Arial"/>
                <a:cs typeface="Arial"/>
                <a:sym typeface="Arial"/>
              </a:rPr>
              <a:t>J Ambient Intell Human Comput</a:t>
            </a:r>
            <a:r>
              <a:rPr b="0" i="0" lang="en-US" sz="1300" u="none" cap="none" strike="noStrike">
                <a:solidFill>
                  <a:srgbClr val="000000"/>
                </a:solidFill>
                <a:latin typeface="Arial"/>
                <a:ea typeface="Arial"/>
                <a:cs typeface="Arial"/>
                <a:sym typeface="Arial"/>
              </a:rPr>
              <a:t> </a:t>
            </a:r>
            <a:r>
              <a:rPr b="1" i="0" lang="en-US" sz="1300" u="none" cap="none" strike="noStrike">
                <a:solidFill>
                  <a:srgbClr val="000000"/>
                </a:solidFill>
                <a:latin typeface="Arial"/>
                <a:ea typeface="Arial"/>
                <a:cs typeface="Arial"/>
                <a:sym typeface="Arial"/>
              </a:rPr>
              <a:t>10, </a:t>
            </a:r>
            <a:r>
              <a:rPr b="0" i="0" lang="en-US" sz="1300" u="none" cap="none" strike="noStrike">
                <a:solidFill>
                  <a:srgbClr val="000000"/>
                </a:solidFill>
                <a:latin typeface="Arial"/>
                <a:ea typeface="Arial"/>
                <a:cs typeface="Arial"/>
                <a:sym typeface="Arial"/>
              </a:rPr>
              <a:t>1129–1140 (2019). </a:t>
            </a:r>
            <a:r>
              <a:rPr b="0" i="0" lang="en-US" sz="1300" u="sng" cap="none" strike="noStrike">
                <a:solidFill>
                  <a:schemeClr val="hlink"/>
                </a:solidFill>
                <a:latin typeface="Arial"/>
                <a:ea typeface="Arial"/>
                <a:cs typeface="Arial"/>
                <a:sym typeface="Arial"/>
                <a:hlinkClick r:id="rId3"/>
              </a:rPr>
              <a:t>https://doi.org/10.1007/s12652-018-0946-5</a:t>
            </a:r>
            <a:endParaRPr b="0" i="0" sz="1300" u="none" cap="none" strike="noStrike">
              <a:solidFill>
                <a:srgbClr val="000000"/>
              </a:solidFill>
              <a:latin typeface="Arial"/>
              <a:ea typeface="Arial"/>
              <a:cs typeface="Arial"/>
              <a:sym typeface="Arial"/>
            </a:endParaRPr>
          </a:p>
          <a:p>
            <a:pPr indent="-310909" lvl="0" marL="457200" marR="0" rtl="0" algn="l">
              <a:lnSpc>
                <a:spcPct val="100000"/>
              </a:lnSpc>
              <a:spcBef>
                <a:spcPts val="0"/>
              </a:spcBef>
              <a:spcAft>
                <a:spcPts val="0"/>
              </a:spcAft>
              <a:buClr>
                <a:srgbClr val="000000"/>
              </a:buClr>
              <a:buSzPts val="1300"/>
              <a:buFont typeface="Noto Sans Symbols"/>
              <a:buAutoNum type="arabicPeriod"/>
            </a:pPr>
            <a:r>
              <a:rPr b="0" i="0" lang="en-US" sz="1300" u="none" cap="none" strike="noStrike">
                <a:solidFill>
                  <a:srgbClr val="000000"/>
                </a:solidFill>
                <a:latin typeface="Arial"/>
                <a:ea typeface="Arial"/>
                <a:cs typeface="Arial"/>
                <a:sym typeface="Arial"/>
              </a:rPr>
              <a:t>Grieves, M. (2014). Digital twin: manufacturing excellence through virtual factory replication. </a:t>
            </a:r>
            <a:r>
              <a:rPr b="0" i="1" lang="en-US" sz="1300" u="none" cap="none" strike="noStrike">
                <a:solidFill>
                  <a:srgbClr val="000000"/>
                </a:solidFill>
                <a:latin typeface="Arial"/>
                <a:ea typeface="Arial"/>
                <a:cs typeface="Arial"/>
                <a:sym typeface="Arial"/>
              </a:rPr>
              <a:t>White paper</a:t>
            </a:r>
            <a:r>
              <a:rPr b="0" i="0" lang="en-US" sz="1300" u="none" cap="none" strike="noStrike">
                <a:solidFill>
                  <a:srgbClr val="000000"/>
                </a:solidFill>
                <a:latin typeface="Arial"/>
                <a:ea typeface="Arial"/>
                <a:cs typeface="Arial"/>
                <a:sym typeface="Arial"/>
              </a:rPr>
              <a:t>, </a:t>
            </a:r>
            <a:r>
              <a:rPr b="0" i="1" lang="en-US" sz="1300" u="none" cap="none" strike="noStrike">
                <a:solidFill>
                  <a:srgbClr val="000000"/>
                </a:solidFill>
                <a:latin typeface="Arial"/>
                <a:ea typeface="Arial"/>
                <a:cs typeface="Arial"/>
                <a:sym typeface="Arial"/>
              </a:rPr>
              <a:t>1</a:t>
            </a:r>
            <a:r>
              <a:rPr b="0" i="0" lang="en-US" sz="1300" u="none" cap="none" strike="noStrike">
                <a:solidFill>
                  <a:srgbClr val="000000"/>
                </a:solidFill>
                <a:latin typeface="Arial"/>
                <a:ea typeface="Arial"/>
                <a:cs typeface="Arial"/>
                <a:sym typeface="Arial"/>
              </a:rPr>
              <a:t>, 1-7.</a:t>
            </a:r>
            <a:endParaRPr b="0" i="0" sz="1300" u="none" cap="none" strike="noStrike">
              <a:solidFill>
                <a:srgbClr val="000000"/>
              </a:solidFill>
              <a:latin typeface="Arial"/>
              <a:ea typeface="Arial"/>
              <a:cs typeface="Arial"/>
              <a:sym typeface="Arial"/>
            </a:endParaRPr>
          </a:p>
          <a:p>
            <a:pPr indent="-310909" lvl="0" marL="457200" marR="0" rtl="0" algn="l">
              <a:lnSpc>
                <a:spcPct val="115000"/>
              </a:lnSpc>
              <a:spcBef>
                <a:spcPts val="0"/>
              </a:spcBef>
              <a:spcAft>
                <a:spcPts val="0"/>
              </a:spcAft>
              <a:buClr>
                <a:srgbClr val="000000"/>
              </a:buClr>
              <a:buSzPts val="1300"/>
              <a:buFont typeface="Noto Sans Symbols"/>
              <a:buAutoNum type="arabicPeriod"/>
            </a:pPr>
            <a:r>
              <a:rPr b="0" i="0" lang="en-US" sz="1300" u="none" cap="none" strike="noStrike">
                <a:solidFill>
                  <a:srgbClr val="000000"/>
                </a:solidFill>
                <a:latin typeface="Arial"/>
                <a:ea typeface="Arial"/>
                <a:cs typeface="Arial"/>
                <a:sym typeface="Arial"/>
              </a:rPr>
              <a:t>Schleich, B., Anwer, N., Mathieu, L., &amp; Wartzack, S. (2017). Shaping the digital twin for design and production engineering</a:t>
            </a:r>
            <a:r>
              <a:rPr lang="en-US" sz="1300"/>
              <a:t>. CIRP Annals, 66(1), 141-144.</a:t>
            </a:r>
            <a:endParaRPr sz="1300"/>
          </a:p>
          <a:p>
            <a:pPr indent="-311150" lvl="0" marL="457200" rtl="0" algn="l">
              <a:lnSpc>
                <a:spcPct val="115000"/>
              </a:lnSpc>
              <a:spcBef>
                <a:spcPts val="0"/>
              </a:spcBef>
              <a:spcAft>
                <a:spcPts val="0"/>
              </a:spcAft>
              <a:buClr>
                <a:srgbClr val="222222"/>
              </a:buClr>
              <a:buSzPts val="1300"/>
              <a:buAutoNum type="arabicPeriod"/>
            </a:pPr>
            <a:r>
              <a:rPr lang="en-US" sz="1300"/>
              <a:t>C. </a:t>
            </a:r>
            <a:r>
              <a:rPr lang="en-US" sz="1300">
                <a:uFill>
                  <a:noFill/>
                </a:uFill>
                <a:hlinkClick r:id="rId4"/>
              </a:rPr>
              <a:t>Perkins</a:t>
            </a:r>
            <a:r>
              <a:rPr lang="en-US" sz="1300"/>
              <a:t>, </a:t>
            </a:r>
            <a:r>
              <a:rPr lang="en-US" sz="1300">
                <a:uFill>
                  <a:noFill/>
                </a:uFill>
                <a:hlinkClick r:id="rId5"/>
              </a:rPr>
              <a:t>2019 augmented and virtual reality survey report https://www.perkinscoie.com/images/content/2/1/v4/218679/2019-VR-AR-Survey-Digital-v1.pdf</a:t>
            </a:r>
            <a:endParaRPr sz="1300"/>
          </a:p>
          <a:p>
            <a:pPr indent="-311150" lvl="0" marL="457200" rtl="0" algn="l">
              <a:lnSpc>
                <a:spcPct val="115000"/>
              </a:lnSpc>
              <a:spcBef>
                <a:spcPts val="0"/>
              </a:spcBef>
              <a:spcAft>
                <a:spcPts val="0"/>
              </a:spcAft>
              <a:buClr>
                <a:srgbClr val="222222"/>
              </a:buClr>
              <a:buSzPts val="1300"/>
              <a:buAutoNum type="arabicPeriod"/>
            </a:pPr>
            <a:r>
              <a:rPr lang="en-US" sz="1300">
                <a:uFill>
                  <a:noFill/>
                </a:uFill>
                <a:hlinkClick r:id="rId6"/>
              </a:rPr>
              <a:t>https://techjury.net/blog/virtual-reality-statistics/#gref</a:t>
            </a:r>
            <a:endParaRPr sz="1300"/>
          </a:p>
          <a:p>
            <a:pPr indent="-311150" lvl="0" marL="457200" rtl="0" algn="l">
              <a:lnSpc>
                <a:spcPct val="115000"/>
              </a:lnSpc>
              <a:spcBef>
                <a:spcPts val="0"/>
              </a:spcBef>
              <a:spcAft>
                <a:spcPts val="0"/>
              </a:spcAft>
              <a:buClr>
                <a:srgbClr val="222222"/>
              </a:buClr>
              <a:buSzPts val="1300"/>
              <a:buAutoNum type="arabicPeriod"/>
            </a:pPr>
            <a:r>
              <a:rPr lang="en-US" sz="1300">
                <a:uFill>
                  <a:noFill/>
                </a:uFill>
                <a:hlinkClick r:id="rId7"/>
              </a:rPr>
              <a:t>https://www.quora.com/What-challenges-does-a-Digital-Twin-solve</a:t>
            </a:r>
            <a:endParaRPr sz="1300"/>
          </a:p>
        </p:txBody>
      </p:sp>
      <p:sp>
        <p:nvSpPr>
          <p:cNvPr id="418" name="Google Shape;418;p47"/>
          <p:cNvSpPr txBox="1"/>
          <p:nvPr/>
        </p:nvSpPr>
        <p:spPr>
          <a:xfrm>
            <a:off x="8390880" y="4543560"/>
            <a:ext cx="548400" cy="3930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b="0" i="0" lang="en-US" sz="1000" u="none" cap="none" strike="noStrike">
                <a:solidFill>
                  <a:srgbClr val="233A44"/>
                </a:solidFill>
                <a:latin typeface="Nunito"/>
                <a:ea typeface="Nunito"/>
                <a:cs typeface="Nunito"/>
                <a:sym typeface="Nunito"/>
              </a:rPr>
              <a:t>‹#›</a:t>
            </a:fld>
            <a:endParaRPr b="0" i="0" sz="1000" u="none" cap="none" strike="noStrike">
              <a:latin typeface="Times New Roman"/>
              <a:ea typeface="Times New Roman"/>
              <a:cs typeface="Times New Roman"/>
              <a:sym typeface="Times New Roman"/>
            </a:endParaRPr>
          </a:p>
        </p:txBody>
      </p:sp>
      <p:pic>
        <p:nvPicPr>
          <p:cNvPr id="419" name="Google Shape;419;p47"/>
          <p:cNvPicPr preferRelativeResize="0"/>
          <p:nvPr/>
        </p:nvPicPr>
        <p:blipFill>
          <a:blip r:embed="rId8">
            <a:alphaModFix/>
          </a:blip>
          <a:stretch>
            <a:fillRect/>
          </a:stretch>
        </p:blipFill>
        <p:spPr>
          <a:xfrm>
            <a:off x="7993875" y="207075"/>
            <a:ext cx="945275" cy="9452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48"/>
          <p:cNvSpPr txBox="1"/>
          <p:nvPr/>
        </p:nvSpPr>
        <p:spPr>
          <a:xfrm>
            <a:off x="827175" y="602540"/>
            <a:ext cx="7505400" cy="954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US" sz="3800">
                <a:solidFill>
                  <a:srgbClr val="AF7B51"/>
                </a:solidFill>
                <a:latin typeface="Nunito"/>
                <a:ea typeface="Nunito"/>
                <a:cs typeface="Nunito"/>
                <a:sym typeface="Nunito"/>
              </a:rPr>
              <a:t>Thank you!</a:t>
            </a:r>
            <a:endParaRPr b="0" i="0" sz="3800" u="none" cap="none" strike="noStrike">
              <a:solidFill>
                <a:srgbClr val="000000"/>
              </a:solidFill>
              <a:latin typeface="Arial"/>
              <a:ea typeface="Arial"/>
              <a:cs typeface="Arial"/>
              <a:sym typeface="Arial"/>
            </a:endParaRPr>
          </a:p>
        </p:txBody>
      </p:sp>
      <p:sp>
        <p:nvSpPr>
          <p:cNvPr id="425" name="Google Shape;425;p48"/>
          <p:cNvSpPr txBox="1"/>
          <p:nvPr/>
        </p:nvSpPr>
        <p:spPr>
          <a:xfrm>
            <a:off x="8390880" y="4543560"/>
            <a:ext cx="548400" cy="3930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b="0" i="0" lang="en-US" sz="1000" u="none" cap="none" strike="noStrike">
                <a:solidFill>
                  <a:srgbClr val="233A44"/>
                </a:solidFill>
                <a:latin typeface="Nunito"/>
                <a:ea typeface="Nunito"/>
                <a:cs typeface="Nunito"/>
                <a:sym typeface="Nunito"/>
              </a:rPr>
              <a:t>‹#›</a:t>
            </a:fld>
            <a:endParaRPr b="0" i="0" sz="1000" u="none" cap="none" strike="noStrike">
              <a:latin typeface="Times New Roman"/>
              <a:ea typeface="Times New Roman"/>
              <a:cs typeface="Times New Roman"/>
              <a:sym typeface="Times New Roman"/>
            </a:endParaRPr>
          </a:p>
        </p:txBody>
      </p:sp>
      <p:pic>
        <p:nvPicPr>
          <p:cNvPr id="426" name="Google Shape;426;p48"/>
          <p:cNvPicPr preferRelativeResize="0"/>
          <p:nvPr/>
        </p:nvPicPr>
        <p:blipFill>
          <a:blip r:embed="rId3">
            <a:alphaModFix/>
          </a:blip>
          <a:stretch>
            <a:fillRect/>
          </a:stretch>
        </p:blipFill>
        <p:spPr>
          <a:xfrm>
            <a:off x="7993875" y="207075"/>
            <a:ext cx="945275" cy="945275"/>
          </a:xfrm>
          <a:prstGeom prst="rect">
            <a:avLst/>
          </a:prstGeom>
          <a:noFill/>
          <a:ln>
            <a:noFill/>
          </a:ln>
        </p:spPr>
      </p:pic>
      <p:sp>
        <p:nvSpPr>
          <p:cNvPr id="427" name="Google Shape;427;p48"/>
          <p:cNvSpPr txBox="1"/>
          <p:nvPr/>
        </p:nvSpPr>
        <p:spPr>
          <a:xfrm>
            <a:off x="768975" y="3572650"/>
            <a:ext cx="7621800" cy="10644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0"/>
              </a:spcAft>
              <a:buNone/>
            </a:pPr>
            <a:r>
              <a:rPr lang="en-US" sz="1700"/>
              <a:t>Group #6</a:t>
            </a:r>
            <a:endParaRPr b="0" i="0" sz="1700" u="none" cap="none" strike="noStrike">
              <a:latin typeface="Arial"/>
              <a:ea typeface="Arial"/>
              <a:cs typeface="Arial"/>
              <a:sym typeface="Arial"/>
            </a:endParaRPr>
          </a:p>
          <a:p>
            <a:pPr indent="0" lvl="0" marL="0" marR="0" rtl="0" algn="ctr">
              <a:lnSpc>
                <a:spcPct val="150000"/>
              </a:lnSpc>
              <a:spcBef>
                <a:spcPts val="0"/>
              </a:spcBef>
              <a:spcAft>
                <a:spcPts val="0"/>
              </a:spcAft>
              <a:buNone/>
            </a:pPr>
            <a:r>
              <a:rPr b="0" i="0" lang="en-US" sz="1200" u="none" cap="none" strike="noStrike">
                <a:solidFill>
                  <a:srgbClr val="000000"/>
                </a:solidFill>
                <a:latin typeface="Arial"/>
                <a:ea typeface="Arial"/>
                <a:cs typeface="Arial"/>
                <a:sym typeface="Arial"/>
              </a:rPr>
              <a:t>Members: </a:t>
            </a:r>
            <a:r>
              <a:rPr lang="en-US" sz="1200">
                <a:solidFill>
                  <a:schemeClr val="dk1"/>
                </a:solidFill>
              </a:rPr>
              <a:t>Zhiqi Chen</a:t>
            </a:r>
            <a:r>
              <a:rPr b="0" i="0" lang="en-US" sz="1200" u="none" cap="none" strike="noStrike">
                <a:solidFill>
                  <a:srgbClr val="000000"/>
                </a:solidFill>
                <a:latin typeface="Arial"/>
                <a:ea typeface="Arial"/>
                <a:cs typeface="Arial"/>
                <a:sym typeface="Arial"/>
              </a:rPr>
              <a:t>, Tianyi Ge, Yue Wu, Yue Zhang, </a:t>
            </a:r>
            <a:r>
              <a:rPr lang="en-US" sz="1200">
                <a:solidFill>
                  <a:schemeClr val="dk1"/>
                </a:solidFill>
              </a:rPr>
              <a:t>Junwei Deng</a:t>
            </a:r>
            <a:endParaRPr b="0" i="0" sz="1200" u="none" cap="none" strike="noStrike">
              <a:latin typeface="Arial"/>
              <a:ea typeface="Arial"/>
              <a:cs typeface="Arial"/>
              <a:sym typeface="Arial"/>
            </a:endParaRPr>
          </a:p>
          <a:p>
            <a:pPr indent="0" lvl="0" marL="0" marR="0" rtl="0" algn="ctr">
              <a:lnSpc>
                <a:spcPct val="150000"/>
              </a:lnSpc>
              <a:spcBef>
                <a:spcPts val="0"/>
              </a:spcBef>
              <a:spcAft>
                <a:spcPts val="0"/>
              </a:spcAft>
              <a:buNone/>
            </a:pPr>
            <a:r>
              <a:rPr lang="en-US" sz="1200"/>
              <a:t>Sponsor</a:t>
            </a:r>
            <a:r>
              <a:rPr b="0" i="0" lang="en-US" sz="1200" u="none" cap="none" strike="noStrike">
                <a:solidFill>
                  <a:srgbClr val="000000"/>
                </a:solidFill>
                <a:latin typeface="Arial"/>
                <a:ea typeface="Arial"/>
                <a:cs typeface="Arial"/>
                <a:sym typeface="Arial"/>
              </a:rPr>
              <a:t>: Prof. Mian Li</a:t>
            </a:r>
            <a:endParaRPr b="0" i="0" sz="1200" u="none" cap="none" strike="noStrike">
              <a:latin typeface="Arial"/>
              <a:ea typeface="Arial"/>
              <a:cs typeface="Arial"/>
              <a:sym typeface="Arial"/>
            </a:endParaRPr>
          </a:p>
          <a:p>
            <a:pPr indent="0" lvl="0" marL="0" marR="0" rtl="0" algn="ctr">
              <a:lnSpc>
                <a:spcPct val="100000"/>
              </a:lnSpc>
              <a:spcBef>
                <a:spcPts val="0"/>
              </a:spcBef>
              <a:spcAft>
                <a:spcPts val="0"/>
              </a:spcAft>
              <a:buNone/>
            </a:pPr>
            <a:r>
              <a:t/>
            </a:r>
            <a:endParaRPr b="0" i="0" sz="1200" u="none" cap="none" strike="noStrike">
              <a:latin typeface="Arial"/>
              <a:ea typeface="Arial"/>
              <a:cs typeface="Arial"/>
              <a:sym typeface="Arial"/>
            </a:endParaRPr>
          </a:p>
        </p:txBody>
      </p:sp>
      <p:pic>
        <p:nvPicPr>
          <p:cNvPr id="428" name="Google Shape;428;p48"/>
          <p:cNvPicPr preferRelativeResize="0"/>
          <p:nvPr/>
        </p:nvPicPr>
        <p:blipFill rotWithShape="1">
          <a:blip r:embed="rId4">
            <a:alphaModFix/>
          </a:blip>
          <a:srcRect b="7338" l="0" r="0" t="0"/>
          <a:stretch/>
        </p:blipFill>
        <p:spPr>
          <a:xfrm>
            <a:off x="2708213" y="1556838"/>
            <a:ext cx="3743325" cy="19526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id="165" name="Google Shape;165;p29"/>
          <p:cNvPicPr preferRelativeResize="0"/>
          <p:nvPr/>
        </p:nvPicPr>
        <p:blipFill>
          <a:blip r:embed="rId3">
            <a:alphaModFix/>
          </a:blip>
          <a:stretch>
            <a:fillRect/>
          </a:stretch>
        </p:blipFill>
        <p:spPr>
          <a:xfrm>
            <a:off x="7993875" y="207075"/>
            <a:ext cx="945275" cy="945275"/>
          </a:xfrm>
          <a:prstGeom prst="rect">
            <a:avLst/>
          </a:prstGeom>
          <a:noFill/>
          <a:ln>
            <a:noFill/>
          </a:ln>
        </p:spPr>
      </p:pic>
      <p:sp>
        <p:nvSpPr>
          <p:cNvPr id="166" name="Google Shape;166;p29"/>
          <p:cNvSpPr txBox="1"/>
          <p:nvPr/>
        </p:nvSpPr>
        <p:spPr>
          <a:xfrm>
            <a:off x="361525" y="1152350"/>
            <a:ext cx="4456200" cy="3741000"/>
          </a:xfrm>
          <a:prstGeom prst="rect">
            <a:avLst/>
          </a:prstGeom>
          <a:noFill/>
          <a:ln>
            <a:noFill/>
          </a:ln>
        </p:spPr>
        <p:txBody>
          <a:bodyPr anchorCtr="0" anchor="t" bIns="91425" lIns="91425" spcFirstLastPara="1" rIns="91425" wrap="square" tIns="91425">
            <a:noAutofit/>
          </a:bodyPr>
          <a:lstStyle/>
          <a:p>
            <a:pPr indent="-348839" lvl="0" marL="457200" marR="0" rtl="0" algn="l">
              <a:lnSpc>
                <a:spcPct val="115000"/>
              </a:lnSpc>
              <a:spcBef>
                <a:spcPts val="0"/>
              </a:spcBef>
              <a:spcAft>
                <a:spcPts val="0"/>
              </a:spcAft>
              <a:buClr>
                <a:srgbClr val="233A44"/>
              </a:buClr>
              <a:buSzPts val="1900"/>
              <a:buFont typeface="Calibri"/>
              <a:buChar char="●"/>
            </a:pPr>
            <a:r>
              <a:rPr lang="en-US" sz="1900">
                <a:solidFill>
                  <a:srgbClr val="233A44"/>
                </a:solidFill>
                <a:latin typeface="Calibri"/>
                <a:ea typeface="Calibri"/>
                <a:cs typeface="Calibri"/>
                <a:sym typeface="Calibri"/>
              </a:rPr>
              <a:t>Motivations:</a:t>
            </a:r>
            <a:endParaRPr sz="1900">
              <a:solidFill>
                <a:srgbClr val="233A44"/>
              </a:solidFill>
              <a:latin typeface="Calibri"/>
              <a:ea typeface="Calibri"/>
              <a:cs typeface="Calibri"/>
              <a:sym typeface="Calibri"/>
            </a:endParaRPr>
          </a:p>
          <a:p>
            <a:pPr indent="-349250" lvl="1" marL="914400" marR="0" rtl="0" algn="l">
              <a:lnSpc>
                <a:spcPct val="115000"/>
              </a:lnSpc>
              <a:spcBef>
                <a:spcPts val="0"/>
              </a:spcBef>
              <a:spcAft>
                <a:spcPts val="0"/>
              </a:spcAft>
              <a:buClr>
                <a:srgbClr val="233A44"/>
              </a:buClr>
              <a:buSzPts val="1900"/>
              <a:buFont typeface="Calibri"/>
              <a:buChar char="○"/>
            </a:pPr>
            <a:r>
              <a:rPr lang="en-US" sz="1900">
                <a:solidFill>
                  <a:srgbClr val="233A44"/>
                </a:solidFill>
                <a:latin typeface="Calibri"/>
                <a:ea typeface="Calibri"/>
                <a:cs typeface="Calibri"/>
                <a:sym typeface="Calibri"/>
              </a:rPr>
              <a:t>Covid-19</a:t>
            </a:r>
            <a:endParaRPr sz="1900">
              <a:solidFill>
                <a:srgbClr val="233A44"/>
              </a:solidFill>
              <a:latin typeface="Calibri"/>
              <a:ea typeface="Calibri"/>
              <a:cs typeface="Calibri"/>
              <a:sym typeface="Calibri"/>
            </a:endParaRPr>
          </a:p>
          <a:p>
            <a:pPr indent="-349250" lvl="1" marL="914400" marR="0" rtl="0" algn="l">
              <a:lnSpc>
                <a:spcPct val="115000"/>
              </a:lnSpc>
              <a:spcBef>
                <a:spcPts val="0"/>
              </a:spcBef>
              <a:spcAft>
                <a:spcPts val="0"/>
              </a:spcAft>
              <a:buClr>
                <a:srgbClr val="233A44"/>
              </a:buClr>
              <a:buSzPts val="1900"/>
              <a:buFont typeface="Calibri"/>
              <a:buChar char="○"/>
            </a:pPr>
            <a:r>
              <a:rPr lang="en-US" sz="1900">
                <a:solidFill>
                  <a:srgbClr val="233A44"/>
                </a:solidFill>
                <a:latin typeface="Calibri"/>
                <a:ea typeface="Calibri"/>
                <a:cs typeface="Calibri"/>
                <a:sym typeface="Calibri"/>
              </a:rPr>
              <a:t>remote manufacturing</a:t>
            </a:r>
            <a:endParaRPr sz="1900">
              <a:solidFill>
                <a:srgbClr val="233A44"/>
              </a:solidFill>
              <a:latin typeface="Calibri"/>
              <a:ea typeface="Calibri"/>
              <a:cs typeface="Calibri"/>
              <a:sym typeface="Calibri"/>
            </a:endParaRPr>
          </a:p>
          <a:p>
            <a:pPr indent="-349250" lvl="1" marL="914400" marR="0" rtl="0" algn="l">
              <a:lnSpc>
                <a:spcPct val="115000"/>
              </a:lnSpc>
              <a:spcBef>
                <a:spcPts val="0"/>
              </a:spcBef>
              <a:spcAft>
                <a:spcPts val="0"/>
              </a:spcAft>
              <a:buClr>
                <a:srgbClr val="233A44"/>
              </a:buClr>
              <a:buSzPts val="1900"/>
              <a:buFont typeface="Calibri"/>
              <a:buChar char="○"/>
            </a:pPr>
            <a:r>
              <a:rPr lang="en-US" sz="1900">
                <a:solidFill>
                  <a:srgbClr val="233A44"/>
                </a:solidFill>
                <a:latin typeface="Calibri"/>
                <a:ea typeface="Calibri"/>
                <a:cs typeface="Calibri"/>
                <a:sym typeface="Calibri"/>
              </a:rPr>
              <a:t>VIrtual Learning</a:t>
            </a:r>
            <a:endParaRPr sz="1900">
              <a:solidFill>
                <a:srgbClr val="233A44"/>
              </a:solidFill>
              <a:latin typeface="Calibri"/>
              <a:ea typeface="Calibri"/>
              <a:cs typeface="Calibri"/>
              <a:sym typeface="Calibri"/>
            </a:endParaRPr>
          </a:p>
          <a:p>
            <a:pPr indent="-348839" lvl="0" marL="457200" marR="0" rtl="0" algn="l">
              <a:lnSpc>
                <a:spcPct val="115000"/>
              </a:lnSpc>
              <a:spcBef>
                <a:spcPts val="0"/>
              </a:spcBef>
              <a:spcAft>
                <a:spcPts val="0"/>
              </a:spcAft>
              <a:buClr>
                <a:srgbClr val="233A44"/>
              </a:buClr>
              <a:buSzPts val="1900"/>
              <a:buFont typeface="Calibri"/>
              <a:buChar char="●"/>
            </a:pPr>
            <a:r>
              <a:rPr lang="en-US" sz="1900">
                <a:solidFill>
                  <a:srgbClr val="233A44"/>
                </a:solidFill>
                <a:latin typeface="Calibri"/>
                <a:ea typeface="Calibri"/>
                <a:cs typeface="Calibri"/>
                <a:sym typeface="Calibri"/>
              </a:rPr>
              <a:t>Goals:</a:t>
            </a:r>
            <a:endParaRPr sz="1900">
              <a:solidFill>
                <a:srgbClr val="233A44"/>
              </a:solidFill>
              <a:latin typeface="Calibri"/>
              <a:ea typeface="Calibri"/>
              <a:cs typeface="Calibri"/>
              <a:sym typeface="Calibri"/>
            </a:endParaRPr>
          </a:p>
          <a:p>
            <a:pPr indent="-349250" lvl="1" marL="914400" marR="0" rtl="0" algn="l">
              <a:lnSpc>
                <a:spcPct val="115000"/>
              </a:lnSpc>
              <a:spcBef>
                <a:spcPts val="0"/>
              </a:spcBef>
              <a:spcAft>
                <a:spcPts val="0"/>
              </a:spcAft>
              <a:buClr>
                <a:srgbClr val="233A44"/>
              </a:buClr>
              <a:buSzPts val="1900"/>
              <a:buFont typeface="Calibri"/>
              <a:buChar char="○"/>
            </a:pPr>
            <a:r>
              <a:rPr b="1" lang="en-US" sz="1900">
                <a:solidFill>
                  <a:srgbClr val="233A44"/>
                </a:solidFill>
                <a:latin typeface="Calibri"/>
                <a:ea typeface="Calibri"/>
                <a:cs typeface="Calibri"/>
                <a:sym typeface="Calibri"/>
              </a:rPr>
              <a:t>Remote</a:t>
            </a:r>
            <a:r>
              <a:rPr lang="en-US" sz="1900">
                <a:solidFill>
                  <a:srgbClr val="233A44"/>
                </a:solidFill>
                <a:latin typeface="Calibri"/>
                <a:ea typeface="Calibri"/>
                <a:cs typeface="Calibri"/>
                <a:sym typeface="Calibri"/>
              </a:rPr>
              <a:t>: Real-time control and monitor machine status (VR)</a:t>
            </a:r>
            <a:endParaRPr sz="1900">
              <a:solidFill>
                <a:srgbClr val="233A44"/>
              </a:solidFill>
              <a:latin typeface="Calibri"/>
              <a:ea typeface="Calibri"/>
              <a:cs typeface="Calibri"/>
              <a:sym typeface="Calibri"/>
            </a:endParaRPr>
          </a:p>
          <a:p>
            <a:pPr indent="-349250" lvl="1" marL="914400" marR="0" rtl="0" algn="l">
              <a:lnSpc>
                <a:spcPct val="115000"/>
              </a:lnSpc>
              <a:spcBef>
                <a:spcPts val="0"/>
              </a:spcBef>
              <a:spcAft>
                <a:spcPts val="0"/>
              </a:spcAft>
              <a:buClr>
                <a:srgbClr val="233A44"/>
              </a:buClr>
              <a:buSzPts val="1900"/>
              <a:buFont typeface="Calibri"/>
              <a:buChar char="○"/>
            </a:pPr>
            <a:r>
              <a:rPr b="1" lang="en-US" sz="1900">
                <a:solidFill>
                  <a:srgbClr val="233A44"/>
                </a:solidFill>
                <a:latin typeface="Calibri"/>
                <a:ea typeface="Calibri"/>
                <a:cs typeface="Calibri"/>
                <a:sym typeface="Calibri"/>
              </a:rPr>
              <a:t>Local</a:t>
            </a:r>
            <a:r>
              <a:rPr lang="en-US" sz="1900">
                <a:solidFill>
                  <a:srgbClr val="233A44"/>
                </a:solidFill>
                <a:latin typeface="Calibri"/>
                <a:ea typeface="Calibri"/>
                <a:cs typeface="Calibri"/>
                <a:sym typeface="Calibri"/>
              </a:rPr>
              <a:t>: Rehearsal/simulation of </a:t>
            </a:r>
            <a:r>
              <a:rPr lang="en-US" sz="1900">
                <a:solidFill>
                  <a:srgbClr val="233A44"/>
                </a:solidFill>
                <a:latin typeface="Calibri"/>
                <a:ea typeface="Calibri"/>
                <a:cs typeface="Calibri"/>
                <a:sym typeface="Calibri"/>
              </a:rPr>
              <a:t>processing </a:t>
            </a:r>
            <a:r>
              <a:rPr lang="en-US" sz="1900">
                <a:solidFill>
                  <a:srgbClr val="233A44"/>
                </a:solidFill>
                <a:latin typeface="Calibri"/>
                <a:ea typeface="Calibri"/>
                <a:cs typeface="Calibri"/>
                <a:sym typeface="Calibri"/>
              </a:rPr>
              <a:t>a </a:t>
            </a:r>
            <a:r>
              <a:rPr b="1" lang="en-US" sz="1900">
                <a:solidFill>
                  <a:srgbClr val="233A44"/>
                </a:solidFill>
                <a:latin typeface="Calibri"/>
                <a:ea typeface="Calibri"/>
                <a:cs typeface="Calibri"/>
                <a:sym typeface="Calibri"/>
              </a:rPr>
              <a:t>virtual</a:t>
            </a:r>
            <a:r>
              <a:rPr lang="en-US" sz="1900">
                <a:solidFill>
                  <a:srgbClr val="233A44"/>
                </a:solidFill>
                <a:latin typeface="Calibri"/>
                <a:ea typeface="Calibri"/>
                <a:cs typeface="Calibri"/>
                <a:sym typeface="Calibri"/>
              </a:rPr>
              <a:t> artifact (AR) </a:t>
            </a:r>
            <a:endParaRPr i="1" sz="1900" u="sng">
              <a:solidFill>
                <a:srgbClr val="233A44"/>
              </a:solidFill>
              <a:latin typeface="Calibri"/>
              <a:ea typeface="Calibri"/>
              <a:cs typeface="Calibri"/>
              <a:sym typeface="Calibri"/>
            </a:endParaRPr>
          </a:p>
        </p:txBody>
      </p:sp>
      <p:sp>
        <p:nvSpPr>
          <p:cNvPr id="167" name="Google Shape;167;p29"/>
          <p:cNvSpPr txBox="1"/>
          <p:nvPr/>
        </p:nvSpPr>
        <p:spPr>
          <a:xfrm>
            <a:off x="8390880" y="4543560"/>
            <a:ext cx="548400" cy="3930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b="0" i="0" lang="en-US" sz="1000" u="none" cap="none" strike="noStrike">
                <a:solidFill>
                  <a:srgbClr val="233A44"/>
                </a:solidFill>
                <a:latin typeface="Nunito"/>
                <a:ea typeface="Nunito"/>
                <a:cs typeface="Nunito"/>
                <a:sym typeface="Nunito"/>
              </a:rPr>
              <a:t>‹#›</a:t>
            </a:fld>
            <a:endParaRPr b="0" i="0" sz="1000" u="none" cap="none" strike="noStrike">
              <a:latin typeface="Times New Roman"/>
              <a:ea typeface="Times New Roman"/>
              <a:cs typeface="Times New Roman"/>
              <a:sym typeface="Times New Roman"/>
            </a:endParaRPr>
          </a:p>
        </p:txBody>
      </p:sp>
      <p:sp>
        <p:nvSpPr>
          <p:cNvPr id="168" name="Google Shape;168;p29"/>
          <p:cNvSpPr txBox="1"/>
          <p:nvPr/>
        </p:nvSpPr>
        <p:spPr>
          <a:xfrm>
            <a:off x="488475" y="396400"/>
            <a:ext cx="4194000" cy="95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US" sz="3000">
                <a:solidFill>
                  <a:srgbClr val="AF7B51"/>
                </a:solidFill>
                <a:latin typeface="Nunito"/>
                <a:ea typeface="Nunito"/>
                <a:cs typeface="Nunito"/>
                <a:sym typeface="Nunito"/>
              </a:rPr>
              <a:t>Introduction</a:t>
            </a:r>
            <a:endParaRPr b="0" i="0" sz="3000" u="none" cap="none" strike="noStrike">
              <a:solidFill>
                <a:srgbClr val="000000"/>
              </a:solidFill>
              <a:latin typeface="Arial"/>
              <a:ea typeface="Arial"/>
              <a:cs typeface="Arial"/>
              <a:sym typeface="Arial"/>
            </a:endParaRPr>
          </a:p>
        </p:txBody>
      </p:sp>
      <p:grpSp>
        <p:nvGrpSpPr>
          <p:cNvPr id="169" name="Google Shape;169;p29"/>
          <p:cNvGrpSpPr/>
          <p:nvPr/>
        </p:nvGrpSpPr>
        <p:grpSpPr>
          <a:xfrm>
            <a:off x="3949925" y="396400"/>
            <a:ext cx="4501625" cy="4358717"/>
            <a:chOff x="4254725" y="396400"/>
            <a:chExt cx="4501625" cy="4358717"/>
          </a:xfrm>
        </p:grpSpPr>
        <p:grpSp>
          <p:nvGrpSpPr>
            <p:cNvPr id="170" name="Google Shape;170;p29"/>
            <p:cNvGrpSpPr/>
            <p:nvPr/>
          </p:nvGrpSpPr>
          <p:grpSpPr>
            <a:xfrm>
              <a:off x="4873299" y="834775"/>
              <a:ext cx="3883051" cy="3920342"/>
              <a:chOff x="4873299" y="834775"/>
              <a:chExt cx="3883051" cy="3920342"/>
            </a:xfrm>
          </p:grpSpPr>
          <p:pic>
            <p:nvPicPr>
              <p:cNvPr id="171" name="Google Shape;171;p29"/>
              <p:cNvPicPr preferRelativeResize="0"/>
              <p:nvPr/>
            </p:nvPicPr>
            <p:blipFill>
              <a:blip r:embed="rId4">
                <a:alphaModFix/>
              </a:blip>
              <a:stretch>
                <a:fillRect/>
              </a:stretch>
            </p:blipFill>
            <p:spPr>
              <a:xfrm>
                <a:off x="5258550" y="2967775"/>
                <a:ext cx="3330450" cy="1787342"/>
              </a:xfrm>
              <a:prstGeom prst="rect">
                <a:avLst/>
              </a:prstGeom>
              <a:noFill/>
              <a:ln>
                <a:noFill/>
              </a:ln>
            </p:spPr>
          </p:pic>
          <p:grpSp>
            <p:nvGrpSpPr>
              <p:cNvPr id="172" name="Google Shape;172;p29"/>
              <p:cNvGrpSpPr/>
              <p:nvPr/>
            </p:nvGrpSpPr>
            <p:grpSpPr>
              <a:xfrm>
                <a:off x="4873299" y="834775"/>
                <a:ext cx="1446618" cy="2056000"/>
                <a:chOff x="6544499" y="2428425"/>
                <a:chExt cx="1446618" cy="2056000"/>
              </a:xfrm>
            </p:grpSpPr>
            <p:pic>
              <p:nvPicPr>
                <p:cNvPr id="173" name="Google Shape;173;p29"/>
                <p:cNvPicPr preferRelativeResize="0"/>
                <p:nvPr/>
              </p:nvPicPr>
              <p:blipFill>
                <a:blip r:embed="rId5">
                  <a:alphaModFix/>
                </a:blip>
                <a:stretch>
                  <a:fillRect/>
                </a:stretch>
              </p:blipFill>
              <p:spPr>
                <a:xfrm>
                  <a:off x="6854713" y="3854402"/>
                  <a:ext cx="945275" cy="630022"/>
                </a:xfrm>
                <a:prstGeom prst="rect">
                  <a:avLst/>
                </a:prstGeom>
                <a:noFill/>
                <a:ln>
                  <a:noFill/>
                </a:ln>
              </p:spPr>
            </p:pic>
            <p:grpSp>
              <p:nvGrpSpPr>
                <p:cNvPr id="174" name="Google Shape;174;p29"/>
                <p:cNvGrpSpPr/>
                <p:nvPr/>
              </p:nvGrpSpPr>
              <p:grpSpPr>
                <a:xfrm>
                  <a:off x="6544499" y="2428425"/>
                  <a:ext cx="1446618" cy="1139294"/>
                  <a:chOff x="6379596" y="1222272"/>
                  <a:chExt cx="1865400" cy="1510800"/>
                </a:xfrm>
              </p:grpSpPr>
              <p:sp>
                <p:nvSpPr>
                  <p:cNvPr id="175" name="Google Shape;175;p29"/>
                  <p:cNvSpPr/>
                  <p:nvPr/>
                </p:nvSpPr>
                <p:spPr>
                  <a:xfrm>
                    <a:off x="6379596" y="1222272"/>
                    <a:ext cx="1865400" cy="1510800"/>
                  </a:xfrm>
                  <a:prstGeom prst="wedgeRoundRectCallout">
                    <a:avLst>
                      <a:gd fmla="val -7198" name="adj1"/>
                      <a:gd fmla="val 95382" name="adj2"/>
                      <a:gd fmla="val 0" name="adj3"/>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6" name="Google Shape;176;p29"/>
                  <p:cNvPicPr preferRelativeResize="0"/>
                  <p:nvPr/>
                </p:nvPicPr>
                <p:blipFill>
                  <a:blip r:embed="rId6">
                    <a:alphaModFix/>
                  </a:blip>
                  <a:stretch>
                    <a:fillRect/>
                  </a:stretch>
                </p:blipFill>
                <p:spPr>
                  <a:xfrm>
                    <a:off x="6486913" y="1326966"/>
                    <a:ext cx="1640100" cy="1301400"/>
                  </a:xfrm>
                  <a:prstGeom prst="roundRect">
                    <a:avLst>
                      <a:gd fmla="val 16667" name="adj"/>
                    </a:avLst>
                  </a:prstGeom>
                  <a:noFill/>
                  <a:ln>
                    <a:noFill/>
                  </a:ln>
                </p:spPr>
              </p:pic>
            </p:grpSp>
          </p:grpSp>
          <p:pic>
            <p:nvPicPr>
              <p:cNvPr id="177" name="Google Shape;177;p29"/>
              <p:cNvPicPr preferRelativeResize="0"/>
              <p:nvPr/>
            </p:nvPicPr>
            <p:blipFill rotWithShape="1">
              <a:blip r:embed="rId7">
                <a:alphaModFix/>
              </a:blip>
              <a:srcRect b="28977" l="25843" r="55365" t="31413"/>
              <a:stretch/>
            </p:blipFill>
            <p:spPr>
              <a:xfrm>
                <a:off x="7484450" y="1638838"/>
                <a:ext cx="1271900" cy="1222550"/>
              </a:xfrm>
              <a:prstGeom prst="rect">
                <a:avLst/>
              </a:prstGeom>
              <a:noFill/>
              <a:ln>
                <a:noFill/>
              </a:ln>
            </p:spPr>
          </p:pic>
          <p:sp>
            <p:nvSpPr>
              <p:cNvPr id="178" name="Google Shape;178;p29"/>
              <p:cNvSpPr txBox="1"/>
              <p:nvPr/>
            </p:nvSpPr>
            <p:spPr>
              <a:xfrm>
                <a:off x="5168613" y="3559650"/>
                <a:ext cx="1272000" cy="39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200">
                    <a:solidFill>
                      <a:srgbClr val="AF7B51"/>
                    </a:solidFill>
                  </a:rPr>
                  <a:t>Ann Arbor</a:t>
                </a:r>
                <a:endParaRPr b="1" sz="1200">
                  <a:solidFill>
                    <a:srgbClr val="AF7B51"/>
                  </a:solidFill>
                </a:endParaRPr>
              </a:p>
            </p:txBody>
          </p:sp>
          <p:sp>
            <p:nvSpPr>
              <p:cNvPr id="179" name="Google Shape;179;p29"/>
              <p:cNvSpPr txBox="1"/>
              <p:nvPr/>
            </p:nvSpPr>
            <p:spPr>
              <a:xfrm>
                <a:off x="7755250" y="3664950"/>
                <a:ext cx="1001100" cy="39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200">
                    <a:solidFill>
                      <a:srgbClr val="AF7B51"/>
                    </a:solidFill>
                  </a:rPr>
                  <a:t>Shanghai</a:t>
                </a:r>
                <a:endParaRPr b="1" sz="1200">
                  <a:solidFill>
                    <a:srgbClr val="AF7B51"/>
                  </a:solidFill>
                </a:endParaRPr>
              </a:p>
            </p:txBody>
          </p:sp>
          <p:cxnSp>
            <p:nvCxnSpPr>
              <p:cNvPr id="180" name="Google Shape;180;p29"/>
              <p:cNvCxnSpPr>
                <a:stCxn id="175" idx="3"/>
                <a:endCxn id="177" idx="1"/>
              </p:cNvCxnSpPr>
              <p:nvPr/>
            </p:nvCxnSpPr>
            <p:spPr>
              <a:xfrm>
                <a:off x="6319917" y="1404422"/>
                <a:ext cx="1164600" cy="845700"/>
              </a:xfrm>
              <a:prstGeom prst="curvedConnector3">
                <a:avLst>
                  <a:gd fmla="val 49997" name="adj1"/>
                </a:avLst>
              </a:prstGeom>
              <a:noFill/>
              <a:ln cap="flat" cmpd="sng" w="19050">
                <a:solidFill>
                  <a:srgbClr val="FF0000"/>
                </a:solidFill>
                <a:prstDash val="solid"/>
                <a:round/>
                <a:headEnd len="med" w="med" type="none"/>
                <a:tailEnd len="med" w="med" type="triangle"/>
              </a:ln>
            </p:spPr>
          </p:cxnSp>
          <p:sp>
            <p:nvSpPr>
              <p:cNvPr id="181" name="Google Shape;181;p29"/>
              <p:cNvSpPr txBox="1"/>
              <p:nvPr/>
            </p:nvSpPr>
            <p:spPr>
              <a:xfrm>
                <a:off x="6448525" y="1350700"/>
                <a:ext cx="1164600" cy="2883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300">
                    <a:solidFill>
                      <a:srgbClr val="FF0000"/>
                    </a:solidFill>
                  </a:rPr>
                  <a:t>control signal</a:t>
                </a:r>
                <a:endParaRPr sz="1300">
                  <a:solidFill>
                    <a:srgbClr val="FF0000"/>
                  </a:solidFill>
                </a:endParaRPr>
              </a:p>
            </p:txBody>
          </p:sp>
        </p:grpSp>
        <p:cxnSp>
          <p:nvCxnSpPr>
            <p:cNvPr id="182" name="Google Shape;182;p29"/>
            <p:cNvCxnSpPr>
              <a:endCxn id="173" idx="2"/>
            </p:cNvCxnSpPr>
            <p:nvPr/>
          </p:nvCxnSpPr>
          <p:spPr>
            <a:xfrm rot="10800000">
              <a:off x="5656150" y="2890775"/>
              <a:ext cx="403800" cy="677700"/>
            </a:xfrm>
            <a:prstGeom prst="straightConnector1">
              <a:avLst/>
            </a:prstGeom>
            <a:noFill/>
            <a:ln cap="flat" cmpd="sng" w="38100">
              <a:solidFill>
                <a:schemeClr val="dk2"/>
              </a:solidFill>
              <a:prstDash val="solid"/>
              <a:round/>
              <a:headEnd len="med" w="med" type="none"/>
              <a:tailEnd len="med" w="med" type="triangle"/>
            </a:ln>
          </p:spPr>
        </p:cxnSp>
        <p:cxnSp>
          <p:nvCxnSpPr>
            <p:cNvPr id="183" name="Google Shape;183;p29"/>
            <p:cNvCxnSpPr/>
            <p:nvPr/>
          </p:nvCxnSpPr>
          <p:spPr>
            <a:xfrm rot="10800000">
              <a:off x="6320450" y="1603850"/>
              <a:ext cx="1179000" cy="803400"/>
            </a:xfrm>
            <a:prstGeom prst="curvedConnector3">
              <a:avLst>
                <a:gd fmla="val 53980" name="adj1"/>
              </a:avLst>
            </a:prstGeom>
            <a:noFill/>
            <a:ln cap="flat" cmpd="sng" w="19050">
              <a:solidFill>
                <a:srgbClr val="1155CC"/>
              </a:solidFill>
              <a:prstDash val="solid"/>
              <a:round/>
              <a:headEnd len="med" w="med" type="none"/>
              <a:tailEnd len="med" w="med" type="triangle"/>
            </a:ln>
          </p:spPr>
        </p:cxnSp>
        <p:sp>
          <p:nvSpPr>
            <p:cNvPr id="184" name="Google Shape;184;p29"/>
            <p:cNvSpPr txBox="1"/>
            <p:nvPr/>
          </p:nvSpPr>
          <p:spPr>
            <a:xfrm>
              <a:off x="6189800" y="2052325"/>
              <a:ext cx="855000" cy="2883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300">
                  <a:solidFill>
                    <a:srgbClr val="1155CC"/>
                  </a:solidFill>
                </a:rPr>
                <a:t>feedback</a:t>
              </a:r>
              <a:endParaRPr sz="1300">
                <a:solidFill>
                  <a:srgbClr val="1155CC"/>
                </a:solidFill>
              </a:endParaRPr>
            </a:p>
          </p:txBody>
        </p:sp>
        <p:sp>
          <p:nvSpPr>
            <p:cNvPr id="185" name="Google Shape;185;p29"/>
            <p:cNvSpPr txBox="1"/>
            <p:nvPr/>
          </p:nvSpPr>
          <p:spPr>
            <a:xfrm>
              <a:off x="4254725" y="396400"/>
              <a:ext cx="1735200" cy="39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rgbClr val="AF7B51"/>
                  </a:solidFill>
                </a:rPr>
                <a:t>Real-time system:</a:t>
              </a:r>
              <a:endParaRPr b="1">
                <a:solidFill>
                  <a:srgbClr val="AF7B51"/>
                </a:solidFill>
              </a:endParaRPr>
            </a:p>
          </p:txBody>
        </p:sp>
      </p:grpSp>
      <p:cxnSp>
        <p:nvCxnSpPr>
          <p:cNvPr id="186" name="Google Shape;186;p29"/>
          <p:cNvCxnSpPr>
            <a:endCxn id="177" idx="2"/>
          </p:cNvCxnSpPr>
          <p:nvPr/>
        </p:nvCxnSpPr>
        <p:spPr>
          <a:xfrm flipH="1" rot="10800000">
            <a:off x="7637100" y="2861387"/>
            <a:ext cx="178500" cy="899100"/>
          </a:xfrm>
          <a:prstGeom prst="straightConnector1">
            <a:avLst/>
          </a:prstGeom>
          <a:noFill/>
          <a:ln cap="flat" cmpd="sng" w="38100">
            <a:solidFill>
              <a:schemeClr val="dk2"/>
            </a:solidFill>
            <a:prstDash val="solid"/>
            <a:round/>
            <a:headEnd len="med" w="med" type="none"/>
            <a:tailEnd len="med" w="med" type="triangl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p30"/>
          <p:cNvPicPr preferRelativeResize="0"/>
          <p:nvPr/>
        </p:nvPicPr>
        <p:blipFill>
          <a:blip r:embed="rId3">
            <a:alphaModFix/>
          </a:blip>
          <a:stretch>
            <a:fillRect/>
          </a:stretch>
        </p:blipFill>
        <p:spPr>
          <a:xfrm>
            <a:off x="7993875" y="207075"/>
            <a:ext cx="945275" cy="945275"/>
          </a:xfrm>
          <a:prstGeom prst="rect">
            <a:avLst/>
          </a:prstGeom>
          <a:noFill/>
          <a:ln>
            <a:noFill/>
          </a:ln>
        </p:spPr>
      </p:pic>
      <p:sp>
        <p:nvSpPr>
          <p:cNvPr id="192" name="Google Shape;192;p30"/>
          <p:cNvSpPr txBox="1"/>
          <p:nvPr/>
        </p:nvSpPr>
        <p:spPr>
          <a:xfrm>
            <a:off x="8390880" y="4543560"/>
            <a:ext cx="548400" cy="3930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b="0" i="0" lang="en-US" sz="1000" u="none" cap="none" strike="noStrike">
                <a:solidFill>
                  <a:srgbClr val="233A44"/>
                </a:solidFill>
                <a:latin typeface="Nunito"/>
                <a:ea typeface="Nunito"/>
                <a:cs typeface="Nunito"/>
                <a:sym typeface="Nunito"/>
              </a:rPr>
              <a:t>‹#›</a:t>
            </a:fld>
            <a:endParaRPr b="0" i="0" sz="1000" u="none" cap="none" strike="noStrike">
              <a:latin typeface="Times New Roman"/>
              <a:ea typeface="Times New Roman"/>
              <a:cs typeface="Times New Roman"/>
              <a:sym typeface="Times New Roman"/>
            </a:endParaRPr>
          </a:p>
        </p:txBody>
      </p:sp>
      <p:sp>
        <p:nvSpPr>
          <p:cNvPr id="193" name="Google Shape;193;p30"/>
          <p:cNvSpPr txBox="1"/>
          <p:nvPr/>
        </p:nvSpPr>
        <p:spPr>
          <a:xfrm>
            <a:off x="488475" y="396410"/>
            <a:ext cx="7505400" cy="95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US" sz="3000">
                <a:solidFill>
                  <a:srgbClr val="AF7B51"/>
                </a:solidFill>
                <a:latin typeface="Nunito"/>
                <a:ea typeface="Nunito"/>
                <a:cs typeface="Nunito"/>
                <a:sym typeface="Nunito"/>
              </a:rPr>
              <a:t>System </a:t>
            </a:r>
            <a:r>
              <a:rPr lang="en-US" sz="3000">
                <a:solidFill>
                  <a:srgbClr val="AF7B51"/>
                </a:solidFill>
                <a:latin typeface="Nunito"/>
                <a:ea typeface="Nunito"/>
                <a:cs typeface="Nunito"/>
                <a:sym typeface="Nunito"/>
              </a:rPr>
              <a:t>Overview </a:t>
            </a:r>
            <a:endParaRPr b="0" i="0" sz="3000" u="none" cap="none" strike="noStrike">
              <a:solidFill>
                <a:srgbClr val="000000"/>
              </a:solidFill>
              <a:latin typeface="Arial"/>
              <a:ea typeface="Arial"/>
              <a:cs typeface="Arial"/>
              <a:sym typeface="Arial"/>
            </a:endParaRPr>
          </a:p>
        </p:txBody>
      </p:sp>
      <p:pic>
        <p:nvPicPr>
          <p:cNvPr id="194" name="Google Shape;194;p30"/>
          <p:cNvPicPr preferRelativeResize="0"/>
          <p:nvPr/>
        </p:nvPicPr>
        <p:blipFill>
          <a:blip r:embed="rId4">
            <a:alphaModFix/>
          </a:blip>
          <a:stretch>
            <a:fillRect/>
          </a:stretch>
        </p:blipFill>
        <p:spPr>
          <a:xfrm>
            <a:off x="1331863" y="999950"/>
            <a:ext cx="7089875" cy="3705276"/>
          </a:xfrm>
          <a:prstGeom prst="rect">
            <a:avLst/>
          </a:prstGeom>
          <a:noFill/>
          <a:ln>
            <a:noFill/>
          </a:ln>
        </p:spPr>
      </p:pic>
      <p:sp>
        <p:nvSpPr>
          <p:cNvPr id="195" name="Google Shape;195;p30"/>
          <p:cNvSpPr txBox="1"/>
          <p:nvPr/>
        </p:nvSpPr>
        <p:spPr>
          <a:xfrm>
            <a:off x="605600" y="1751800"/>
            <a:ext cx="1029300" cy="39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rgbClr val="AF7B51"/>
                </a:solidFill>
              </a:rPr>
              <a:t>VR user:</a:t>
            </a:r>
            <a:endParaRPr b="1">
              <a:solidFill>
                <a:srgbClr val="AF7B51"/>
              </a:solidFill>
            </a:endParaRPr>
          </a:p>
        </p:txBody>
      </p:sp>
      <p:sp>
        <p:nvSpPr>
          <p:cNvPr id="196" name="Google Shape;196;p30"/>
          <p:cNvSpPr txBox="1"/>
          <p:nvPr/>
        </p:nvSpPr>
        <p:spPr>
          <a:xfrm>
            <a:off x="653725" y="3375425"/>
            <a:ext cx="1029300" cy="39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rgbClr val="AF7B51"/>
                </a:solidFill>
              </a:rPr>
              <a:t>AR user:</a:t>
            </a:r>
            <a:endParaRPr b="1">
              <a:solidFill>
                <a:srgbClr val="AF7B5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grpSp>
        <p:nvGrpSpPr>
          <p:cNvPr id="201" name="Google Shape;201;p31"/>
          <p:cNvGrpSpPr/>
          <p:nvPr/>
        </p:nvGrpSpPr>
        <p:grpSpPr>
          <a:xfrm>
            <a:off x="5230739" y="1890334"/>
            <a:ext cx="3649469" cy="1686235"/>
            <a:chOff x="4551137" y="2637369"/>
            <a:chExt cx="4260910" cy="1897844"/>
          </a:xfrm>
        </p:grpSpPr>
        <p:grpSp>
          <p:nvGrpSpPr>
            <p:cNvPr id="202" name="Google Shape;202;p31"/>
            <p:cNvGrpSpPr/>
            <p:nvPr/>
          </p:nvGrpSpPr>
          <p:grpSpPr>
            <a:xfrm>
              <a:off x="4551137" y="2637369"/>
              <a:ext cx="4260910" cy="1897844"/>
              <a:chOff x="4930543" y="2541922"/>
              <a:chExt cx="3835203" cy="1803178"/>
            </a:xfrm>
          </p:grpSpPr>
          <p:pic>
            <p:nvPicPr>
              <p:cNvPr id="203" name="Google Shape;203;p31"/>
              <p:cNvPicPr preferRelativeResize="0"/>
              <p:nvPr/>
            </p:nvPicPr>
            <p:blipFill rotWithShape="1">
              <a:blip r:embed="rId3">
                <a:alphaModFix/>
              </a:blip>
              <a:srcRect b="35946" l="21989" r="51943" t="31412"/>
              <a:stretch/>
            </p:blipFill>
            <p:spPr>
              <a:xfrm>
                <a:off x="5552150" y="2741200"/>
                <a:ext cx="2590500" cy="1487700"/>
              </a:xfrm>
              <a:prstGeom prst="rect">
                <a:avLst/>
              </a:prstGeom>
              <a:noFill/>
              <a:ln>
                <a:noFill/>
              </a:ln>
            </p:spPr>
          </p:pic>
          <p:pic>
            <p:nvPicPr>
              <p:cNvPr id="204" name="Google Shape;204;p31"/>
              <p:cNvPicPr preferRelativeResize="0"/>
              <p:nvPr/>
            </p:nvPicPr>
            <p:blipFill rotWithShape="1">
              <a:blip r:embed="rId4">
                <a:alphaModFix/>
              </a:blip>
              <a:srcRect b="0" l="27459" r="25521" t="0"/>
              <a:stretch/>
            </p:blipFill>
            <p:spPr>
              <a:xfrm rot="-5400000">
                <a:off x="5946555" y="1525909"/>
                <a:ext cx="1803178" cy="3835203"/>
              </a:xfrm>
              <a:prstGeom prst="rect">
                <a:avLst/>
              </a:prstGeom>
              <a:noFill/>
              <a:ln>
                <a:noFill/>
              </a:ln>
            </p:spPr>
          </p:pic>
        </p:grpSp>
        <p:pic>
          <p:nvPicPr>
            <p:cNvPr id="205" name="Google Shape;205;p31"/>
            <p:cNvPicPr preferRelativeResize="0"/>
            <p:nvPr/>
          </p:nvPicPr>
          <p:blipFill rotWithShape="1">
            <a:blip r:embed="rId5">
              <a:alphaModFix/>
            </a:blip>
            <a:srcRect b="2479" l="-16170" r="16170" t="-2480"/>
            <a:stretch/>
          </p:blipFill>
          <p:spPr>
            <a:xfrm rot="-277762">
              <a:off x="6214475" y="4017024"/>
              <a:ext cx="548400" cy="289724"/>
            </a:xfrm>
            <a:prstGeom prst="rect">
              <a:avLst/>
            </a:prstGeom>
            <a:noFill/>
            <a:ln>
              <a:noFill/>
            </a:ln>
          </p:spPr>
        </p:pic>
      </p:grpSp>
      <p:sp>
        <p:nvSpPr>
          <p:cNvPr id="206" name="Google Shape;206;p31"/>
          <p:cNvSpPr/>
          <p:nvPr/>
        </p:nvSpPr>
        <p:spPr>
          <a:xfrm>
            <a:off x="5621175" y="1303850"/>
            <a:ext cx="2822700" cy="586500"/>
          </a:xfrm>
          <a:prstGeom prst="wedgeRoundRectCallout">
            <a:avLst>
              <a:gd fmla="val -592" name="adj1"/>
              <a:gd fmla="val 126326" name="adj2"/>
              <a:gd fmla="val 0" name="adj3"/>
            </a:avLst>
          </a:prstGeom>
          <a:solidFill>
            <a:schemeClr val="lt1"/>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200">
                <a:solidFill>
                  <a:schemeClr val="dk1"/>
                </a:solidFill>
              </a:rPr>
              <a:t>Machine is testing the manufacturing program without wasting materials</a:t>
            </a:r>
            <a:endParaRPr/>
          </a:p>
        </p:txBody>
      </p:sp>
      <p:sp>
        <p:nvSpPr>
          <p:cNvPr id="207" name="Google Shape;207;p31"/>
          <p:cNvSpPr/>
          <p:nvPr/>
        </p:nvSpPr>
        <p:spPr>
          <a:xfrm>
            <a:off x="6215275" y="3637513"/>
            <a:ext cx="2175600" cy="616500"/>
          </a:xfrm>
          <a:prstGeom prst="wedgeRoundRectCallout">
            <a:avLst>
              <a:gd fmla="val -14228" name="adj1"/>
              <a:gd fmla="val -88863" name="adj2"/>
              <a:gd fmla="val 0" name="adj3"/>
            </a:avLst>
          </a:prstGeom>
          <a:solidFill>
            <a:schemeClr val="lt1"/>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200">
                <a:solidFill>
                  <a:schemeClr val="dk1"/>
                </a:solidFill>
              </a:rPr>
              <a:t>AR shows a </a:t>
            </a:r>
            <a:r>
              <a:rPr b="1" lang="en-US" sz="1200">
                <a:solidFill>
                  <a:schemeClr val="dk1"/>
                </a:solidFill>
              </a:rPr>
              <a:t>virtual object</a:t>
            </a:r>
            <a:r>
              <a:rPr lang="en-US" sz="1200">
                <a:solidFill>
                  <a:schemeClr val="dk1"/>
                </a:solidFill>
              </a:rPr>
              <a:t> in the middle of processing</a:t>
            </a:r>
            <a:endParaRPr/>
          </a:p>
        </p:txBody>
      </p:sp>
      <p:pic>
        <p:nvPicPr>
          <p:cNvPr id="208" name="Google Shape;208;p31"/>
          <p:cNvPicPr preferRelativeResize="0"/>
          <p:nvPr/>
        </p:nvPicPr>
        <p:blipFill>
          <a:blip r:embed="rId6">
            <a:alphaModFix/>
          </a:blip>
          <a:stretch>
            <a:fillRect/>
          </a:stretch>
        </p:blipFill>
        <p:spPr>
          <a:xfrm>
            <a:off x="7993875" y="207075"/>
            <a:ext cx="945275" cy="945275"/>
          </a:xfrm>
          <a:prstGeom prst="rect">
            <a:avLst/>
          </a:prstGeom>
          <a:noFill/>
          <a:ln>
            <a:noFill/>
          </a:ln>
        </p:spPr>
      </p:pic>
      <p:sp>
        <p:nvSpPr>
          <p:cNvPr id="209" name="Google Shape;209;p31"/>
          <p:cNvSpPr txBox="1"/>
          <p:nvPr/>
        </p:nvSpPr>
        <p:spPr>
          <a:xfrm>
            <a:off x="604800" y="1130888"/>
            <a:ext cx="4872900" cy="3296100"/>
          </a:xfrm>
          <a:prstGeom prst="rect">
            <a:avLst/>
          </a:prstGeom>
          <a:noFill/>
          <a:ln>
            <a:noFill/>
          </a:ln>
        </p:spPr>
        <p:txBody>
          <a:bodyPr anchorCtr="0" anchor="t" bIns="91425" lIns="91425" spcFirstLastPara="1" rIns="91425" wrap="square" tIns="91425">
            <a:noAutofit/>
          </a:bodyPr>
          <a:lstStyle/>
          <a:p>
            <a:pPr indent="-336550" lvl="0" marL="457200" rtl="0" algn="l">
              <a:lnSpc>
                <a:spcPct val="115000"/>
              </a:lnSpc>
              <a:spcBef>
                <a:spcPts val="0"/>
              </a:spcBef>
              <a:spcAft>
                <a:spcPts val="0"/>
              </a:spcAft>
              <a:buClr>
                <a:srgbClr val="233A44"/>
              </a:buClr>
              <a:buSzPts val="1700"/>
              <a:buFont typeface="Calibri"/>
              <a:buChar char="●"/>
            </a:pPr>
            <a:r>
              <a:rPr lang="en-US" sz="1700">
                <a:solidFill>
                  <a:srgbClr val="233A44"/>
                </a:solidFill>
                <a:latin typeface="Calibri"/>
                <a:ea typeface="Calibri"/>
                <a:cs typeface="Calibri"/>
                <a:sym typeface="Calibri"/>
              </a:rPr>
              <a:t>VR part:</a:t>
            </a:r>
            <a:endParaRPr sz="1700">
              <a:solidFill>
                <a:srgbClr val="233A44"/>
              </a:solidFill>
              <a:latin typeface="Calibri"/>
              <a:ea typeface="Calibri"/>
              <a:cs typeface="Calibri"/>
              <a:sym typeface="Calibri"/>
            </a:endParaRPr>
          </a:p>
          <a:p>
            <a:pPr indent="-336550" lvl="1" marL="914400" rtl="0" algn="l">
              <a:lnSpc>
                <a:spcPct val="115000"/>
              </a:lnSpc>
              <a:spcBef>
                <a:spcPts val="0"/>
              </a:spcBef>
              <a:spcAft>
                <a:spcPts val="0"/>
              </a:spcAft>
              <a:buClr>
                <a:srgbClr val="233A44"/>
              </a:buClr>
              <a:buSzPts val="1700"/>
              <a:buFont typeface="Calibri"/>
              <a:buChar char="○"/>
            </a:pPr>
            <a:r>
              <a:rPr lang="en-US" sz="1700">
                <a:solidFill>
                  <a:srgbClr val="233A44"/>
                </a:solidFill>
                <a:latin typeface="Calibri"/>
                <a:ea typeface="Calibri"/>
                <a:cs typeface="Calibri"/>
                <a:sym typeface="Calibri"/>
              </a:rPr>
              <a:t>Real time synchronization</a:t>
            </a:r>
            <a:endParaRPr sz="1700">
              <a:solidFill>
                <a:srgbClr val="233A44"/>
              </a:solidFill>
              <a:latin typeface="Calibri"/>
              <a:ea typeface="Calibri"/>
              <a:cs typeface="Calibri"/>
              <a:sym typeface="Calibri"/>
            </a:endParaRPr>
          </a:p>
          <a:p>
            <a:pPr indent="-336550" lvl="1" marL="914400" rtl="0" algn="l">
              <a:lnSpc>
                <a:spcPct val="115000"/>
              </a:lnSpc>
              <a:spcBef>
                <a:spcPts val="0"/>
              </a:spcBef>
              <a:spcAft>
                <a:spcPts val="0"/>
              </a:spcAft>
              <a:buClr>
                <a:srgbClr val="233A44"/>
              </a:buClr>
              <a:buSzPts val="1700"/>
              <a:buFont typeface="Calibri"/>
              <a:buChar char="○"/>
            </a:pPr>
            <a:r>
              <a:rPr lang="en-US" sz="1700">
                <a:solidFill>
                  <a:srgbClr val="233A44"/>
                </a:solidFill>
                <a:latin typeface="Calibri"/>
                <a:ea typeface="Calibri"/>
                <a:cs typeface="Calibri"/>
                <a:sym typeface="Calibri"/>
              </a:rPr>
              <a:t>High degree of freedom</a:t>
            </a:r>
            <a:endParaRPr sz="1700">
              <a:solidFill>
                <a:srgbClr val="233A44"/>
              </a:solidFill>
              <a:latin typeface="Calibri"/>
              <a:ea typeface="Calibri"/>
              <a:cs typeface="Calibri"/>
              <a:sym typeface="Calibri"/>
            </a:endParaRPr>
          </a:p>
          <a:p>
            <a:pPr indent="-336550" lvl="0" marL="457200" rtl="0" algn="l">
              <a:lnSpc>
                <a:spcPct val="115000"/>
              </a:lnSpc>
              <a:spcBef>
                <a:spcPts val="0"/>
              </a:spcBef>
              <a:spcAft>
                <a:spcPts val="0"/>
              </a:spcAft>
              <a:buClr>
                <a:srgbClr val="233A44"/>
              </a:buClr>
              <a:buSzPts val="1700"/>
              <a:buFont typeface="Calibri"/>
              <a:buChar char="●"/>
            </a:pPr>
            <a:r>
              <a:rPr lang="en-US" sz="1700">
                <a:solidFill>
                  <a:srgbClr val="233A44"/>
                </a:solidFill>
                <a:latin typeface="Calibri"/>
                <a:ea typeface="Calibri"/>
                <a:cs typeface="Calibri"/>
                <a:sym typeface="Calibri"/>
              </a:rPr>
              <a:t>AR part:</a:t>
            </a:r>
            <a:endParaRPr sz="1700">
              <a:solidFill>
                <a:srgbClr val="233A44"/>
              </a:solidFill>
              <a:latin typeface="Calibri"/>
              <a:ea typeface="Calibri"/>
              <a:cs typeface="Calibri"/>
              <a:sym typeface="Calibri"/>
            </a:endParaRPr>
          </a:p>
          <a:p>
            <a:pPr indent="-336550" lvl="1" marL="914400" rtl="0" algn="l">
              <a:lnSpc>
                <a:spcPct val="115000"/>
              </a:lnSpc>
              <a:spcBef>
                <a:spcPts val="0"/>
              </a:spcBef>
              <a:spcAft>
                <a:spcPts val="0"/>
              </a:spcAft>
              <a:buClr>
                <a:srgbClr val="233A44"/>
              </a:buClr>
              <a:buSzPts val="1700"/>
              <a:buFont typeface="Calibri"/>
              <a:buChar char="○"/>
            </a:pPr>
            <a:r>
              <a:rPr lang="en-US" sz="1700">
                <a:solidFill>
                  <a:srgbClr val="233A44"/>
                </a:solidFill>
                <a:latin typeface="Calibri"/>
                <a:ea typeface="Calibri"/>
                <a:cs typeface="Calibri"/>
                <a:sym typeface="Calibri"/>
              </a:rPr>
              <a:t>Precise </a:t>
            </a:r>
            <a:r>
              <a:rPr b="1" lang="en-US" sz="1700">
                <a:solidFill>
                  <a:srgbClr val="233A44"/>
                </a:solidFill>
                <a:latin typeface="Calibri"/>
                <a:ea typeface="Calibri"/>
                <a:cs typeface="Calibri"/>
                <a:sym typeface="Calibri"/>
              </a:rPr>
              <a:t>positioning</a:t>
            </a:r>
            <a:r>
              <a:rPr lang="en-US" sz="1700">
                <a:solidFill>
                  <a:srgbClr val="233A44"/>
                </a:solidFill>
                <a:latin typeface="Calibri"/>
                <a:ea typeface="Calibri"/>
                <a:cs typeface="Calibri"/>
                <a:sym typeface="Calibri"/>
              </a:rPr>
              <a:t> of virtual object</a:t>
            </a:r>
            <a:endParaRPr sz="1700">
              <a:solidFill>
                <a:srgbClr val="233A44"/>
              </a:solidFill>
              <a:latin typeface="Calibri"/>
              <a:ea typeface="Calibri"/>
              <a:cs typeface="Calibri"/>
              <a:sym typeface="Calibri"/>
            </a:endParaRPr>
          </a:p>
          <a:p>
            <a:pPr indent="-336550" lvl="0" marL="457200" rtl="0" algn="l">
              <a:lnSpc>
                <a:spcPct val="115000"/>
              </a:lnSpc>
              <a:spcBef>
                <a:spcPts val="0"/>
              </a:spcBef>
              <a:spcAft>
                <a:spcPts val="0"/>
              </a:spcAft>
              <a:buClr>
                <a:srgbClr val="233A44"/>
              </a:buClr>
              <a:buSzPts val="1700"/>
              <a:buFont typeface="Calibri"/>
              <a:buChar char="●"/>
            </a:pPr>
            <a:r>
              <a:rPr lang="en-US" sz="1700">
                <a:solidFill>
                  <a:srgbClr val="233A44"/>
                </a:solidFill>
                <a:latin typeface="Calibri"/>
                <a:ea typeface="Calibri"/>
                <a:cs typeface="Calibri"/>
                <a:sym typeface="Calibri"/>
              </a:rPr>
              <a:t>Both:</a:t>
            </a:r>
            <a:endParaRPr sz="1700">
              <a:solidFill>
                <a:srgbClr val="233A44"/>
              </a:solidFill>
              <a:latin typeface="Calibri"/>
              <a:ea typeface="Calibri"/>
              <a:cs typeface="Calibri"/>
              <a:sym typeface="Calibri"/>
            </a:endParaRPr>
          </a:p>
          <a:p>
            <a:pPr indent="-336550" lvl="1" marL="914400" rtl="0" algn="l">
              <a:lnSpc>
                <a:spcPct val="115000"/>
              </a:lnSpc>
              <a:spcBef>
                <a:spcPts val="0"/>
              </a:spcBef>
              <a:spcAft>
                <a:spcPts val="0"/>
              </a:spcAft>
              <a:buClr>
                <a:srgbClr val="233A44"/>
              </a:buClr>
              <a:buSzPts val="1700"/>
              <a:buFont typeface="Calibri"/>
              <a:buChar char="○"/>
            </a:pPr>
            <a:r>
              <a:rPr lang="en-US" sz="1700">
                <a:solidFill>
                  <a:srgbClr val="233A44"/>
                </a:solidFill>
                <a:latin typeface="Calibri"/>
                <a:ea typeface="Calibri"/>
                <a:cs typeface="Calibri"/>
                <a:sym typeface="Calibri"/>
              </a:rPr>
              <a:t>Cost-Effective</a:t>
            </a:r>
            <a:endParaRPr sz="1700">
              <a:solidFill>
                <a:srgbClr val="233A44"/>
              </a:solidFill>
              <a:latin typeface="Calibri"/>
              <a:ea typeface="Calibri"/>
              <a:cs typeface="Calibri"/>
              <a:sym typeface="Calibri"/>
            </a:endParaRPr>
          </a:p>
          <a:p>
            <a:pPr indent="-336550" lvl="1" marL="914400" rtl="0" algn="l">
              <a:lnSpc>
                <a:spcPct val="115000"/>
              </a:lnSpc>
              <a:spcBef>
                <a:spcPts val="0"/>
              </a:spcBef>
              <a:spcAft>
                <a:spcPts val="0"/>
              </a:spcAft>
              <a:buClr>
                <a:srgbClr val="233A44"/>
              </a:buClr>
              <a:buSzPts val="1700"/>
              <a:buFont typeface="Calibri"/>
              <a:buChar char="○"/>
            </a:pPr>
            <a:r>
              <a:rPr lang="en-US" sz="1700">
                <a:solidFill>
                  <a:srgbClr val="233A44"/>
                </a:solidFill>
                <a:latin typeface="Calibri"/>
                <a:ea typeface="Calibri"/>
                <a:cs typeface="Calibri"/>
                <a:sym typeface="Calibri"/>
              </a:rPr>
              <a:t>User-Friendly</a:t>
            </a:r>
            <a:endParaRPr sz="1700">
              <a:solidFill>
                <a:srgbClr val="233A44"/>
              </a:solidFill>
              <a:latin typeface="Calibri"/>
              <a:ea typeface="Calibri"/>
              <a:cs typeface="Calibri"/>
              <a:sym typeface="Calibri"/>
            </a:endParaRPr>
          </a:p>
          <a:p>
            <a:pPr indent="-336550" lvl="1" marL="914400" rtl="0" algn="l">
              <a:lnSpc>
                <a:spcPct val="115000"/>
              </a:lnSpc>
              <a:spcBef>
                <a:spcPts val="0"/>
              </a:spcBef>
              <a:spcAft>
                <a:spcPts val="0"/>
              </a:spcAft>
              <a:buClr>
                <a:srgbClr val="233A44"/>
              </a:buClr>
              <a:buSzPts val="1700"/>
              <a:buFont typeface="Calibri"/>
              <a:buChar char="○"/>
            </a:pPr>
            <a:r>
              <a:rPr lang="en-US" sz="1700">
                <a:solidFill>
                  <a:srgbClr val="233A44"/>
                </a:solidFill>
                <a:latin typeface="Calibri"/>
                <a:ea typeface="Calibri"/>
                <a:cs typeface="Calibri"/>
                <a:sym typeface="Calibri"/>
              </a:rPr>
              <a:t>Portable</a:t>
            </a:r>
            <a:endParaRPr sz="1700">
              <a:solidFill>
                <a:srgbClr val="233A44"/>
              </a:solidFill>
              <a:latin typeface="Calibri"/>
              <a:ea typeface="Calibri"/>
              <a:cs typeface="Calibri"/>
              <a:sym typeface="Calibri"/>
            </a:endParaRPr>
          </a:p>
          <a:p>
            <a:pPr indent="0" lvl="0" marL="914400" rtl="0" algn="l">
              <a:lnSpc>
                <a:spcPct val="115000"/>
              </a:lnSpc>
              <a:spcBef>
                <a:spcPts val="0"/>
              </a:spcBef>
              <a:spcAft>
                <a:spcPts val="0"/>
              </a:spcAft>
              <a:buNone/>
            </a:pPr>
            <a:r>
              <a:t/>
            </a:r>
            <a:endParaRPr sz="1700">
              <a:solidFill>
                <a:srgbClr val="233A44"/>
              </a:solidFill>
              <a:latin typeface="Calibri"/>
              <a:ea typeface="Calibri"/>
              <a:cs typeface="Calibri"/>
              <a:sym typeface="Calibri"/>
            </a:endParaRPr>
          </a:p>
        </p:txBody>
      </p:sp>
      <p:sp>
        <p:nvSpPr>
          <p:cNvPr id="210" name="Google Shape;210;p31"/>
          <p:cNvSpPr txBox="1"/>
          <p:nvPr/>
        </p:nvSpPr>
        <p:spPr>
          <a:xfrm>
            <a:off x="8390880" y="4543560"/>
            <a:ext cx="548400" cy="3930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b="0" i="0" lang="en-US" sz="1000" u="none" cap="none" strike="noStrike">
                <a:solidFill>
                  <a:srgbClr val="233A44"/>
                </a:solidFill>
                <a:latin typeface="Nunito"/>
                <a:ea typeface="Nunito"/>
                <a:cs typeface="Nunito"/>
                <a:sym typeface="Nunito"/>
              </a:rPr>
              <a:t>‹#›</a:t>
            </a:fld>
            <a:endParaRPr b="0" i="0" sz="1000" u="none" cap="none" strike="noStrike">
              <a:latin typeface="Times New Roman"/>
              <a:ea typeface="Times New Roman"/>
              <a:cs typeface="Times New Roman"/>
              <a:sym typeface="Times New Roman"/>
            </a:endParaRPr>
          </a:p>
        </p:txBody>
      </p:sp>
      <p:cxnSp>
        <p:nvCxnSpPr>
          <p:cNvPr id="211" name="Google Shape;211;p31"/>
          <p:cNvCxnSpPr>
            <a:endCxn id="205" idx="1"/>
          </p:cNvCxnSpPr>
          <p:nvPr/>
        </p:nvCxnSpPr>
        <p:spPr>
          <a:xfrm>
            <a:off x="4828555" y="2629430"/>
            <a:ext cx="1827600" cy="635100"/>
          </a:xfrm>
          <a:prstGeom prst="straightConnector1">
            <a:avLst/>
          </a:prstGeom>
          <a:noFill/>
          <a:ln cap="flat" cmpd="sng" w="38100">
            <a:solidFill>
              <a:srgbClr val="FF0000"/>
            </a:solidFill>
            <a:prstDash val="solid"/>
            <a:round/>
            <a:headEnd len="med" w="med" type="none"/>
            <a:tailEnd len="med" w="med" type="triangle"/>
          </a:ln>
        </p:spPr>
      </p:cxnSp>
      <p:sp>
        <p:nvSpPr>
          <p:cNvPr id="212" name="Google Shape;212;p31"/>
          <p:cNvSpPr txBox="1"/>
          <p:nvPr/>
        </p:nvSpPr>
        <p:spPr>
          <a:xfrm>
            <a:off x="488475" y="396410"/>
            <a:ext cx="7505400" cy="95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US" sz="3000">
                <a:solidFill>
                  <a:srgbClr val="AF7B51"/>
                </a:solidFill>
                <a:latin typeface="Nunito"/>
                <a:ea typeface="Nunito"/>
                <a:cs typeface="Nunito"/>
                <a:sym typeface="Nunito"/>
              </a:rPr>
              <a:t>Customer Requirement</a:t>
            </a:r>
            <a:endParaRPr b="0" i="0" sz="3000" u="none" cap="none" strike="noStrike">
              <a:solidFill>
                <a:srgbClr val="000000"/>
              </a:solidFill>
              <a:latin typeface="Arial"/>
              <a:ea typeface="Arial"/>
              <a:cs typeface="Arial"/>
              <a:sym typeface="Arial"/>
            </a:endParaRPr>
          </a:p>
        </p:txBody>
      </p:sp>
      <p:sp>
        <p:nvSpPr>
          <p:cNvPr id="213" name="Google Shape;213;p31"/>
          <p:cNvSpPr txBox="1"/>
          <p:nvPr/>
        </p:nvSpPr>
        <p:spPr>
          <a:xfrm>
            <a:off x="702425" y="4314963"/>
            <a:ext cx="6421500" cy="329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2200">
                <a:solidFill>
                  <a:srgbClr val="AF7B51"/>
                </a:solidFill>
                <a:latin typeface="Calibri"/>
                <a:ea typeface="Calibri"/>
                <a:cs typeface="Calibri"/>
                <a:sym typeface="Calibri"/>
              </a:rPr>
              <a:t>“Build an Integrated Real-time Interaction System”</a:t>
            </a:r>
            <a:endParaRPr b="1" sz="2200">
              <a:solidFill>
                <a:srgbClr val="AF7B51"/>
              </a:solidFill>
              <a:latin typeface="Calibri"/>
              <a:ea typeface="Calibri"/>
              <a:cs typeface="Calibri"/>
              <a:sym typeface="Calibri"/>
            </a:endParaRPr>
          </a:p>
          <a:p>
            <a:pPr indent="0" lvl="0" marL="914400" rtl="0" algn="l">
              <a:lnSpc>
                <a:spcPct val="115000"/>
              </a:lnSpc>
              <a:spcBef>
                <a:spcPts val="0"/>
              </a:spcBef>
              <a:spcAft>
                <a:spcPts val="0"/>
              </a:spcAft>
              <a:buNone/>
            </a:pPr>
            <a:r>
              <a:t/>
            </a:r>
            <a:endParaRPr b="1" sz="2200">
              <a:solidFill>
                <a:srgbClr val="233A44"/>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id="218" name="Google Shape;218;p32"/>
          <p:cNvPicPr preferRelativeResize="0"/>
          <p:nvPr/>
        </p:nvPicPr>
        <p:blipFill>
          <a:blip r:embed="rId3">
            <a:alphaModFix/>
          </a:blip>
          <a:stretch>
            <a:fillRect/>
          </a:stretch>
        </p:blipFill>
        <p:spPr>
          <a:xfrm>
            <a:off x="7993875" y="207075"/>
            <a:ext cx="945275" cy="945275"/>
          </a:xfrm>
          <a:prstGeom prst="rect">
            <a:avLst/>
          </a:prstGeom>
          <a:noFill/>
          <a:ln>
            <a:noFill/>
          </a:ln>
        </p:spPr>
      </p:pic>
      <p:sp>
        <p:nvSpPr>
          <p:cNvPr id="219" name="Google Shape;219;p32"/>
          <p:cNvSpPr txBox="1"/>
          <p:nvPr/>
        </p:nvSpPr>
        <p:spPr>
          <a:xfrm>
            <a:off x="8390880" y="4543560"/>
            <a:ext cx="548400" cy="3930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b="0" i="0" lang="en-US" sz="1000" u="none" cap="none" strike="noStrike">
                <a:solidFill>
                  <a:srgbClr val="233A44"/>
                </a:solidFill>
                <a:latin typeface="Nunito"/>
                <a:ea typeface="Nunito"/>
                <a:cs typeface="Nunito"/>
                <a:sym typeface="Nunito"/>
              </a:rPr>
              <a:t>‹#›</a:t>
            </a:fld>
            <a:endParaRPr b="0" i="0" sz="1000" u="none" cap="none" strike="noStrike">
              <a:latin typeface="Times New Roman"/>
              <a:ea typeface="Times New Roman"/>
              <a:cs typeface="Times New Roman"/>
              <a:sym typeface="Times New Roman"/>
            </a:endParaRPr>
          </a:p>
        </p:txBody>
      </p:sp>
      <p:sp>
        <p:nvSpPr>
          <p:cNvPr id="220" name="Google Shape;220;p32"/>
          <p:cNvSpPr txBox="1"/>
          <p:nvPr/>
        </p:nvSpPr>
        <p:spPr>
          <a:xfrm>
            <a:off x="488475" y="396410"/>
            <a:ext cx="7505400" cy="95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US" sz="3000">
                <a:solidFill>
                  <a:srgbClr val="AF7B51"/>
                </a:solidFill>
                <a:latin typeface="Nunito"/>
                <a:ea typeface="Nunito"/>
                <a:cs typeface="Nunito"/>
                <a:sym typeface="Nunito"/>
              </a:rPr>
              <a:t>Engineering </a:t>
            </a:r>
            <a:r>
              <a:rPr lang="en-US" sz="3000">
                <a:solidFill>
                  <a:srgbClr val="AF7B51"/>
                </a:solidFill>
                <a:latin typeface="Nunito"/>
                <a:ea typeface="Nunito"/>
                <a:cs typeface="Nunito"/>
                <a:sym typeface="Nunito"/>
              </a:rPr>
              <a:t>Specifications</a:t>
            </a:r>
            <a:endParaRPr b="0" i="0" sz="3000" u="none" cap="none" strike="noStrike">
              <a:solidFill>
                <a:srgbClr val="000000"/>
              </a:solidFill>
              <a:latin typeface="Arial"/>
              <a:ea typeface="Arial"/>
              <a:cs typeface="Arial"/>
              <a:sym typeface="Arial"/>
            </a:endParaRPr>
          </a:p>
        </p:txBody>
      </p:sp>
      <p:graphicFrame>
        <p:nvGraphicFramePr>
          <p:cNvPr id="221" name="Google Shape;221;p32"/>
          <p:cNvGraphicFramePr/>
          <p:nvPr/>
        </p:nvGraphicFramePr>
        <p:xfrm>
          <a:off x="3925438" y="1152350"/>
          <a:ext cx="3000000" cy="3000000"/>
        </p:xfrm>
        <a:graphic>
          <a:graphicData uri="http://schemas.openxmlformats.org/drawingml/2006/table">
            <a:tbl>
              <a:tblPr>
                <a:noFill/>
                <a:tableStyleId>{F8204E5B-F884-4719-82A8-AD5DA0092F38}</a:tableStyleId>
              </a:tblPr>
              <a:tblGrid>
                <a:gridCol w="2041475"/>
                <a:gridCol w="996725"/>
                <a:gridCol w="1427225"/>
              </a:tblGrid>
              <a:tr h="442025">
                <a:tc>
                  <a:txBody>
                    <a:bodyPr/>
                    <a:lstStyle/>
                    <a:p>
                      <a:pPr indent="0" lvl="0" marL="0" rtl="0" algn="l">
                        <a:spcBef>
                          <a:spcPts val="0"/>
                        </a:spcBef>
                        <a:spcAft>
                          <a:spcPts val="0"/>
                        </a:spcAft>
                        <a:buNone/>
                      </a:pPr>
                      <a:r>
                        <a:rPr b="1" lang="en-US"/>
                        <a:t>Specifications</a:t>
                      </a:r>
                      <a:endParaRPr b="1"/>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US"/>
                        <a:t>Unit</a:t>
                      </a:r>
                      <a:endParaRPr b="1"/>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US"/>
                        <a:t>Target values</a:t>
                      </a:r>
                      <a:endParaRPr b="1"/>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93100">
                <a:tc>
                  <a:txBody>
                    <a:bodyPr/>
                    <a:lstStyle/>
                    <a:p>
                      <a:pPr indent="0" lvl="0" marL="0" rtl="0" algn="l">
                        <a:spcBef>
                          <a:spcPts val="0"/>
                        </a:spcBef>
                        <a:spcAft>
                          <a:spcPts val="0"/>
                        </a:spcAft>
                        <a:buNone/>
                      </a:pPr>
                      <a:r>
                        <a:rPr lang="en-US"/>
                        <a:t>Refresh frequency</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US"/>
                        <a:t>Hz</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US"/>
                        <a:t>&gt;=20</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93100">
                <a:tc>
                  <a:txBody>
                    <a:bodyPr/>
                    <a:lstStyle/>
                    <a:p>
                      <a:pPr indent="0" lvl="0" marL="0" rtl="0" algn="l">
                        <a:spcBef>
                          <a:spcPts val="0"/>
                        </a:spcBef>
                        <a:spcAft>
                          <a:spcPts val="0"/>
                        </a:spcAft>
                        <a:buNone/>
                      </a:pPr>
                      <a:r>
                        <a:rPr lang="en-US"/>
                        <a:t>Avg. latency</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US"/>
                        <a:t>ms</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US"/>
                        <a:t>&lt;=200</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93100">
                <a:tc>
                  <a:txBody>
                    <a:bodyPr/>
                    <a:lstStyle/>
                    <a:p>
                      <a:pPr indent="0" lvl="0" marL="0" rtl="0" algn="l">
                        <a:spcBef>
                          <a:spcPts val="0"/>
                        </a:spcBef>
                        <a:spcAft>
                          <a:spcPts val="0"/>
                        </a:spcAft>
                        <a:buNone/>
                      </a:pPr>
                      <a:r>
                        <a:rPr lang="en-US"/>
                        <a:t>Object deviation rate</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US"/>
                        <a:t>%</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US"/>
                        <a:t>&lt;=7</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93100">
                <a:tc>
                  <a:txBody>
                    <a:bodyPr/>
                    <a:lstStyle/>
                    <a:p>
                      <a:pPr indent="0" lvl="0" marL="0" rtl="0" algn="l">
                        <a:spcBef>
                          <a:spcPts val="0"/>
                        </a:spcBef>
                        <a:spcAft>
                          <a:spcPts val="0"/>
                        </a:spcAft>
                        <a:buNone/>
                      </a:pPr>
                      <a:r>
                        <a:rPr lang="en-US"/>
                        <a:t>Field of View</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US"/>
                        <a:t>degree</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US"/>
                        <a:t>&gt;=200</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93100">
                <a:tc>
                  <a:txBody>
                    <a:bodyPr/>
                    <a:lstStyle/>
                    <a:p>
                      <a:pPr indent="0" lvl="0" marL="0" rtl="0" algn="l">
                        <a:spcBef>
                          <a:spcPts val="0"/>
                        </a:spcBef>
                        <a:spcAft>
                          <a:spcPts val="0"/>
                        </a:spcAft>
                        <a:buNone/>
                      </a:pPr>
                      <a:r>
                        <a:rPr lang="en-US"/>
                        <a:t>Financial cost</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US"/>
                        <a:t>RMB</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US"/>
                        <a:t>&lt;=7,000</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93100">
                <a:tc>
                  <a:txBody>
                    <a:bodyPr/>
                    <a:lstStyle/>
                    <a:p>
                      <a:pPr indent="0" lvl="0" marL="0" rtl="0" algn="l">
                        <a:spcBef>
                          <a:spcPts val="0"/>
                        </a:spcBef>
                        <a:spcAft>
                          <a:spcPts val="0"/>
                        </a:spcAft>
                        <a:buNone/>
                      </a:pPr>
                      <a:r>
                        <a:rPr lang="en-US"/>
                        <a:t>Database speed</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US"/>
                        <a:t>ms</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US"/>
                        <a:t>&lt;=30</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93100">
                <a:tc>
                  <a:txBody>
                    <a:bodyPr/>
                    <a:lstStyle/>
                    <a:p>
                      <a:pPr indent="0" lvl="0" marL="0" marR="0" rtl="0" algn="l">
                        <a:lnSpc>
                          <a:spcPct val="100000"/>
                        </a:lnSpc>
                        <a:spcBef>
                          <a:spcPts val="0"/>
                        </a:spcBef>
                        <a:spcAft>
                          <a:spcPts val="0"/>
                        </a:spcAft>
                        <a:buNone/>
                      </a:pPr>
                      <a:r>
                        <a:rPr lang="en-US"/>
                        <a:t>Handle control support</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a:t>bool</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a:t>1</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93100">
                <a:tc>
                  <a:txBody>
                    <a:bodyPr/>
                    <a:lstStyle/>
                    <a:p>
                      <a:pPr indent="0" lvl="0" marL="0" marR="0" rtl="0" algn="l">
                        <a:lnSpc>
                          <a:spcPct val="100000"/>
                        </a:lnSpc>
                        <a:spcBef>
                          <a:spcPts val="0"/>
                        </a:spcBef>
                        <a:spcAft>
                          <a:spcPts val="0"/>
                        </a:spcAft>
                        <a:buNone/>
                      </a:pPr>
                      <a:r>
                        <a:rPr lang="en-US"/>
                        <a:t># Supported OS </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a:t>#</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a:t>&gt;=2</a:t>
                      </a:r>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graphicFrame>
        <p:nvGraphicFramePr>
          <p:cNvPr id="222" name="Google Shape;222;p32"/>
          <p:cNvGraphicFramePr/>
          <p:nvPr/>
        </p:nvGraphicFramePr>
        <p:xfrm>
          <a:off x="622075" y="1594363"/>
          <a:ext cx="3000000" cy="3000000"/>
        </p:xfrm>
        <a:graphic>
          <a:graphicData uri="http://schemas.openxmlformats.org/drawingml/2006/table">
            <a:tbl>
              <a:tblPr>
                <a:noFill/>
                <a:tableStyleId>{F8204E5B-F884-4719-82A8-AD5DA0092F38}</a:tableStyleId>
              </a:tblPr>
              <a:tblGrid>
                <a:gridCol w="2347925"/>
              </a:tblGrid>
              <a:tr h="347150">
                <a:tc>
                  <a:txBody>
                    <a:bodyPr/>
                    <a:lstStyle/>
                    <a:p>
                      <a:pPr indent="0" lvl="0" marL="0" marR="0" rtl="0" algn="l">
                        <a:lnSpc>
                          <a:spcPct val="100000"/>
                        </a:lnSpc>
                        <a:spcBef>
                          <a:spcPts val="0"/>
                        </a:spcBef>
                        <a:spcAft>
                          <a:spcPts val="0"/>
                        </a:spcAft>
                        <a:buNone/>
                      </a:pPr>
                      <a:r>
                        <a:rPr b="1" lang="en-US"/>
                        <a:t> Requirements</a:t>
                      </a:r>
                      <a:endParaRPr b="1"/>
                    </a:p>
                  </a:txBody>
                  <a:tcPr marT="9525" marB="91425" marR="9525" marL="9525"/>
                </a:tc>
              </a:tr>
              <a:tr h="347150">
                <a:tc>
                  <a:txBody>
                    <a:bodyPr/>
                    <a:lstStyle/>
                    <a:p>
                      <a:pPr indent="0" lvl="0" marL="0" marR="0" rtl="0" algn="l">
                        <a:lnSpc>
                          <a:spcPct val="100000"/>
                        </a:lnSpc>
                        <a:spcBef>
                          <a:spcPts val="0"/>
                        </a:spcBef>
                        <a:spcAft>
                          <a:spcPts val="0"/>
                        </a:spcAft>
                        <a:buNone/>
                      </a:pPr>
                      <a:r>
                        <a:rPr lang="en-US"/>
                        <a:t> Real time synchronization</a:t>
                      </a:r>
                      <a:endParaRPr/>
                    </a:p>
                  </a:txBody>
                  <a:tcPr marT="9525" marB="91425" marR="9525" marL="9525"/>
                </a:tc>
              </a:tr>
              <a:tr h="356700">
                <a:tc>
                  <a:txBody>
                    <a:bodyPr/>
                    <a:lstStyle/>
                    <a:p>
                      <a:pPr indent="0" lvl="0" marL="0" marR="0" rtl="0" algn="l">
                        <a:lnSpc>
                          <a:spcPct val="100000"/>
                        </a:lnSpc>
                        <a:spcBef>
                          <a:spcPts val="0"/>
                        </a:spcBef>
                        <a:spcAft>
                          <a:spcPts val="0"/>
                        </a:spcAft>
                        <a:buNone/>
                      </a:pPr>
                      <a:r>
                        <a:rPr lang="en-US"/>
                        <a:t> Precise positioning</a:t>
                      </a:r>
                      <a:endParaRPr/>
                    </a:p>
                  </a:txBody>
                  <a:tcPr marT="9525" marB="91425" marR="9525" marL="9525"/>
                </a:tc>
              </a:tr>
              <a:tr h="347150">
                <a:tc>
                  <a:txBody>
                    <a:bodyPr/>
                    <a:lstStyle/>
                    <a:p>
                      <a:pPr indent="0" lvl="0" marL="0" marR="0" rtl="0" algn="l">
                        <a:lnSpc>
                          <a:spcPct val="100000"/>
                        </a:lnSpc>
                        <a:spcBef>
                          <a:spcPts val="0"/>
                        </a:spcBef>
                        <a:spcAft>
                          <a:spcPts val="0"/>
                        </a:spcAft>
                        <a:buNone/>
                      </a:pPr>
                      <a:r>
                        <a:rPr lang="en-US"/>
                        <a:t> High degree of freedom </a:t>
                      </a:r>
                      <a:endParaRPr/>
                    </a:p>
                  </a:txBody>
                  <a:tcPr marT="9525" marB="91425" marR="9525" marL="9525"/>
                </a:tc>
              </a:tr>
              <a:tr h="347150">
                <a:tc>
                  <a:txBody>
                    <a:bodyPr/>
                    <a:lstStyle/>
                    <a:p>
                      <a:pPr indent="0" lvl="0" marL="0" marR="0" rtl="0" algn="l">
                        <a:lnSpc>
                          <a:spcPct val="100000"/>
                        </a:lnSpc>
                        <a:spcBef>
                          <a:spcPts val="0"/>
                        </a:spcBef>
                        <a:spcAft>
                          <a:spcPts val="0"/>
                        </a:spcAft>
                        <a:buNone/>
                      </a:pPr>
                      <a:r>
                        <a:rPr lang="en-US"/>
                        <a:t> High portability </a:t>
                      </a:r>
                      <a:endParaRPr/>
                    </a:p>
                  </a:txBody>
                  <a:tcPr marT="9525" marB="91425" marR="9525" marL="9525"/>
                </a:tc>
              </a:tr>
              <a:tr h="347150">
                <a:tc>
                  <a:txBody>
                    <a:bodyPr/>
                    <a:lstStyle/>
                    <a:p>
                      <a:pPr indent="0" lvl="0" marL="0" marR="0" rtl="0" algn="l">
                        <a:lnSpc>
                          <a:spcPct val="100000"/>
                        </a:lnSpc>
                        <a:spcBef>
                          <a:spcPts val="0"/>
                        </a:spcBef>
                        <a:spcAft>
                          <a:spcPts val="0"/>
                        </a:spcAft>
                        <a:buNone/>
                      </a:pPr>
                      <a:r>
                        <a:rPr lang="en-US"/>
                        <a:t> Low financial cost</a:t>
                      </a:r>
                      <a:endParaRPr/>
                    </a:p>
                  </a:txBody>
                  <a:tcPr marT="9525" marB="91425" marR="9525" marL="9525"/>
                </a:tc>
              </a:tr>
              <a:tr h="347150">
                <a:tc>
                  <a:txBody>
                    <a:bodyPr/>
                    <a:lstStyle/>
                    <a:p>
                      <a:pPr indent="0" lvl="0" marL="0" marR="0" rtl="0" algn="l">
                        <a:lnSpc>
                          <a:spcPct val="100000"/>
                        </a:lnSpc>
                        <a:spcBef>
                          <a:spcPts val="0"/>
                        </a:spcBef>
                        <a:spcAft>
                          <a:spcPts val="0"/>
                        </a:spcAft>
                        <a:buNone/>
                      </a:pPr>
                      <a:r>
                        <a:rPr lang="en-US"/>
                        <a:t> Low learning cost</a:t>
                      </a:r>
                      <a:endParaRPr/>
                    </a:p>
                  </a:txBody>
                  <a:tcPr marT="9525" marB="91425" marR="9525" marL="9525"/>
                </a:tc>
              </a:tr>
            </a:tbl>
          </a:graphicData>
        </a:graphic>
      </p:graphicFrame>
      <p:cxnSp>
        <p:nvCxnSpPr>
          <p:cNvPr id="223" name="Google Shape;223;p32"/>
          <p:cNvCxnSpPr/>
          <p:nvPr/>
        </p:nvCxnSpPr>
        <p:spPr>
          <a:xfrm flipH="1" rot="10800000">
            <a:off x="2970000" y="1798150"/>
            <a:ext cx="932400" cy="287700"/>
          </a:xfrm>
          <a:prstGeom prst="straightConnector1">
            <a:avLst/>
          </a:prstGeom>
          <a:noFill/>
          <a:ln cap="flat" cmpd="sng" w="19050">
            <a:solidFill>
              <a:srgbClr val="1F497D"/>
            </a:solidFill>
            <a:prstDash val="solid"/>
            <a:round/>
            <a:headEnd len="med" w="med" type="none"/>
            <a:tailEnd len="med" w="med" type="triangle"/>
          </a:ln>
        </p:spPr>
      </p:cxnSp>
      <p:cxnSp>
        <p:nvCxnSpPr>
          <p:cNvPr id="224" name="Google Shape;224;p32"/>
          <p:cNvCxnSpPr/>
          <p:nvPr/>
        </p:nvCxnSpPr>
        <p:spPr>
          <a:xfrm>
            <a:off x="2984225" y="2113825"/>
            <a:ext cx="956400" cy="57600"/>
          </a:xfrm>
          <a:prstGeom prst="straightConnector1">
            <a:avLst/>
          </a:prstGeom>
          <a:noFill/>
          <a:ln cap="flat" cmpd="sng" w="19050">
            <a:solidFill>
              <a:srgbClr val="1F497D"/>
            </a:solidFill>
            <a:prstDash val="solid"/>
            <a:round/>
            <a:headEnd len="med" w="med" type="none"/>
            <a:tailEnd len="med" w="med" type="triangle"/>
          </a:ln>
        </p:spPr>
      </p:cxnSp>
      <p:cxnSp>
        <p:nvCxnSpPr>
          <p:cNvPr id="225" name="Google Shape;225;p32"/>
          <p:cNvCxnSpPr/>
          <p:nvPr/>
        </p:nvCxnSpPr>
        <p:spPr>
          <a:xfrm>
            <a:off x="2965100" y="2104275"/>
            <a:ext cx="946800" cy="1692900"/>
          </a:xfrm>
          <a:prstGeom prst="straightConnector1">
            <a:avLst/>
          </a:prstGeom>
          <a:noFill/>
          <a:ln cap="flat" cmpd="sng" w="19050">
            <a:solidFill>
              <a:srgbClr val="1F497D"/>
            </a:solidFill>
            <a:prstDash val="solid"/>
            <a:round/>
            <a:headEnd len="med" w="med" type="none"/>
            <a:tailEnd len="med" w="med" type="triangle"/>
          </a:ln>
        </p:spPr>
      </p:cxnSp>
      <p:cxnSp>
        <p:nvCxnSpPr>
          <p:cNvPr id="226" name="Google Shape;226;p32"/>
          <p:cNvCxnSpPr/>
          <p:nvPr/>
        </p:nvCxnSpPr>
        <p:spPr>
          <a:xfrm>
            <a:off x="2984225" y="2476025"/>
            <a:ext cx="927900" cy="125700"/>
          </a:xfrm>
          <a:prstGeom prst="straightConnector1">
            <a:avLst/>
          </a:prstGeom>
          <a:noFill/>
          <a:ln cap="flat" cmpd="sng" w="19050">
            <a:solidFill>
              <a:srgbClr val="1F497D"/>
            </a:solidFill>
            <a:prstDash val="solid"/>
            <a:round/>
            <a:headEnd len="med" w="med" type="none"/>
            <a:tailEnd len="med" w="med" type="triangle"/>
          </a:ln>
        </p:spPr>
      </p:cxnSp>
      <p:cxnSp>
        <p:nvCxnSpPr>
          <p:cNvPr id="227" name="Google Shape;227;p32"/>
          <p:cNvCxnSpPr/>
          <p:nvPr/>
        </p:nvCxnSpPr>
        <p:spPr>
          <a:xfrm>
            <a:off x="2969975" y="2838850"/>
            <a:ext cx="951600" cy="145500"/>
          </a:xfrm>
          <a:prstGeom prst="straightConnector1">
            <a:avLst/>
          </a:prstGeom>
          <a:noFill/>
          <a:ln cap="flat" cmpd="sng" w="19050">
            <a:solidFill>
              <a:srgbClr val="1F497D"/>
            </a:solidFill>
            <a:prstDash val="solid"/>
            <a:round/>
            <a:headEnd len="med" w="med" type="none"/>
            <a:tailEnd len="med" w="med" type="triangle"/>
          </a:ln>
        </p:spPr>
      </p:cxnSp>
      <p:cxnSp>
        <p:nvCxnSpPr>
          <p:cNvPr id="228" name="Google Shape;228;p32"/>
          <p:cNvCxnSpPr/>
          <p:nvPr/>
        </p:nvCxnSpPr>
        <p:spPr>
          <a:xfrm>
            <a:off x="2958000" y="3166775"/>
            <a:ext cx="963600" cy="1357500"/>
          </a:xfrm>
          <a:prstGeom prst="straightConnector1">
            <a:avLst/>
          </a:prstGeom>
          <a:noFill/>
          <a:ln cap="flat" cmpd="sng" w="19050">
            <a:solidFill>
              <a:srgbClr val="1F497D"/>
            </a:solidFill>
            <a:prstDash val="solid"/>
            <a:round/>
            <a:headEnd len="med" w="med" type="none"/>
            <a:tailEnd len="med" w="med" type="triangle"/>
          </a:ln>
        </p:spPr>
      </p:cxnSp>
      <p:cxnSp>
        <p:nvCxnSpPr>
          <p:cNvPr id="229" name="Google Shape;229;p32"/>
          <p:cNvCxnSpPr/>
          <p:nvPr/>
        </p:nvCxnSpPr>
        <p:spPr>
          <a:xfrm flipH="1" rot="10800000">
            <a:off x="2961600" y="3405075"/>
            <a:ext cx="969600" cy="97200"/>
          </a:xfrm>
          <a:prstGeom prst="straightConnector1">
            <a:avLst/>
          </a:prstGeom>
          <a:noFill/>
          <a:ln cap="flat" cmpd="sng" w="19050">
            <a:solidFill>
              <a:srgbClr val="1F497D"/>
            </a:solidFill>
            <a:prstDash val="solid"/>
            <a:round/>
            <a:headEnd len="med" w="med" type="none"/>
            <a:tailEnd len="med" w="med" type="triangle"/>
          </a:ln>
        </p:spPr>
      </p:cxnSp>
      <p:cxnSp>
        <p:nvCxnSpPr>
          <p:cNvPr id="230" name="Google Shape;230;p32"/>
          <p:cNvCxnSpPr/>
          <p:nvPr/>
        </p:nvCxnSpPr>
        <p:spPr>
          <a:xfrm>
            <a:off x="2984225" y="3895375"/>
            <a:ext cx="927900" cy="628800"/>
          </a:xfrm>
          <a:prstGeom prst="straightConnector1">
            <a:avLst/>
          </a:prstGeom>
          <a:noFill/>
          <a:ln cap="flat" cmpd="sng" w="19050">
            <a:solidFill>
              <a:srgbClr val="1F497D"/>
            </a:solidFill>
            <a:prstDash val="solid"/>
            <a:round/>
            <a:headEnd len="med" w="med" type="none"/>
            <a:tailEnd len="med" w="med" type="triangle"/>
          </a:ln>
        </p:spPr>
      </p:cxnSp>
      <p:cxnSp>
        <p:nvCxnSpPr>
          <p:cNvPr id="231" name="Google Shape;231;p32"/>
          <p:cNvCxnSpPr/>
          <p:nvPr/>
        </p:nvCxnSpPr>
        <p:spPr>
          <a:xfrm>
            <a:off x="2984225" y="3895375"/>
            <a:ext cx="918300" cy="236700"/>
          </a:xfrm>
          <a:prstGeom prst="straightConnector1">
            <a:avLst/>
          </a:prstGeom>
          <a:noFill/>
          <a:ln cap="flat" cmpd="sng" w="19050">
            <a:solidFill>
              <a:srgbClr val="1F497D"/>
            </a:solidFill>
            <a:prstDash val="solid"/>
            <a:round/>
            <a:headEnd len="med" w="med" type="none"/>
            <a:tailEnd len="med" w="med" type="triangl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p33"/>
          <p:cNvPicPr preferRelativeResize="0"/>
          <p:nvPr/>
        </p:nvPicPr>
        <p:blipFill>
          <a:blip r:embed="rId3">
            <a:alphaModFix/>
          </a:blip>
          <a:stretch>
            <a:fillRect/>
          </a:stretch>
        </p:blipFill>
        <p:spPr>
          <a:xfrm>
            <a:off x="7993875" y="207075"/>
            <a:ext cx="945275" cy="945275"/>
          </a:xfrm>
          <a:prstGeom prst="rect">
            <a:avLst/>
          </a:prstGeom>
          <a:noFill/>
          <a:ln>
            <a:noFill/>
          </a:ln>
        </p:spPr>
      </p:pic>
      <p:graphicFrame>
        <p:nvGraphicFramePr>
          <p:cNvPr id="237" name="Google Shape;237;p33"/>
          <p:cNvGraphicFramePr/>
          <p:nvPr/>
        </p:nvGraphicFramePr>
        <p:xfrm>
          <a:off x="3287663" y="1347650"/>
          <a:ext cx="3000000" cy="3000000"/>
        </p:xfrm>
        <a:graphic>
          <a:graphicData uri="http://schemas.openxmlformats.org/drawingml/2006/table">
            <a:tbl>
              <a:tblPr>
                <a:noFill/>
                <a:tableStyleId>{F8204E5B-F884-4719-82A8-AD5DA0092F38}</a:tableStyleId>
              </a:tblPr>
              <a:tblGrid>
                <a:gridCol w="1696300"/>
                <a:gridCol w="1678725"/>
              </a:tblGrid>
              <a:tr h="442025">
                <a:tc>
                  <a:txBody>
                    <a:bodyPr/>
                    <a:lstStyle/>
                    <a:p>
                      <a:pPr indent="0" lvl="0" marL="0" rtl="0" algn="l">
                        <a:spcBef>
                          <a:spcPts val="0"/>
                        </a:spcBef>
                        <a:spcAft>
                          <a:spcPts val="0"/>
                        </a:spcAft>
                        <a:buNone/>
                      </a:pPr>
                      <a:r>
                        <a:rPr b="1" lang="en-US"/>
                        <a:t>Sub-functions</a:t>
                      </a:r>
                      <a:endParaRPr b="1"/>
                    </a:p>
                  </a:txBody>
                  <a:tcPr marT="91425" marB="91425" marR="91425" marL="91425"/>
                </a:tc>
                <a:tc>
                  <a:txBody>
                    <a:bodyPr/>
                    <a:lstStyle/>
                    <a:p>
                      <a:pPr indent="0" lvl="0" marL="0" rtl="0" algn="l">
                        <a:spcBef>
                          <a:spcPts val="0"/>
                        </a:spcBef>
                        <a:spcAft>
                          <a:spcPts val="0"/>
                        </a:spcAft>
                        <a:buNone/>
                      </a:pPr>
                      <a:r>
                        <a:rPr b="1" lang="en-US"/>
                        <a:t>Our Choice</a:t>
                      </a:r>
                      <a:endParaRPr b="1"/>
                    </a:p>
                  </a:txBody>
                  <a:tcPr marT="91425" marB="91425" marR="91425" marL="91425"/>
                </a:tc>
              </a:tr>
              <a:tr h="393100">
                <a:tc>
                  <a:txBody>
                    <a:bodyPr/>
                    <a:lstStyle/>
                    <a:p>
                      <a:pPr indent="0" lvl="0" marL="0" rtl="0" algn="l">
                        <a:spcBef>
                          <a:spcPts val="0"/>
                        </a:spcBef>
                        <a:spcAft>
                          <a:spcPts val="0"/>
                        </a:spcAft>
                        <a:buNone/>
                      </a:pPr>
                      <a:r>
                        <a:rPr lang="en-US"/>
                        <a:t>VR headset</a:t>
                      </a:r>
                      <a:endParaRPr/>
                    </a:p>
                  </a:txBody>
                  <a:tcPr marT="91425" marB="91425" marR="91425" marL="91425"/>
                </a:tc>
                <a:tc>
                  <a:txBody>
                    <a:bodyPr/>
                    <a:lstStyle/>
                    <a:p>
                      <a:pPr indent="0" lvl="0" marL="0" rtl="0" algn="l">
                        <a:spcBef>
                          <a:spcPts val="0"/>
                        </a:spcBef>
                        <a:spcAft>
                          <a:spcPts val="0"/>
                        </a:spcAft>
                        <a:buNone/>
                      </a:pPr>
                      <a:r>
                        <a:rPr lang="en-US"/>
                        <a:t>HTC Vive pro</a:t>
                      </a:r>
                      <a:endParaRPr/>
                    </a:p>
                  </a:txBody>
                  <a:tcPr marT="91425" marB="91425" marR="91425" marL="91425"/>
                </a:tc>
              </a:tr>
              <a:tr h="393100">
                <a:tc>
                  <a:txBody>
                    <a:bodyPr/>
                    <a:lstStyle/>
                    <a:p>
                      <a:pPr indent="0" lvl="0" marL="0" rtl="0" algn="l">
                        <a:spcBef>
                          <a:spcPts val="0"/>
                        </a:spcBef>
                        <a:spcAft>
                          <a:spcPts val="0"/>
                        </a:spcAft>
                        <a:buNone/>
                      </a:pPr>
                      <a:r>
                        <a:rPr lang="en-US"/>
                        <a:t>3D software</a:t>
                      </a:r>
                      <a:endParaRPr/>
                    </a:p>
                  </a:txBody>
                  <a:tcPr marT="91425" marB="91425" marR="91425" marL="91425"/>
                </a:tc>
                <a:tc>
                  <a:txBody>
                    <a:bodyPr/>
                    <a:lstStyle/>
                    <a:p>
                      <a:pPr indent="0" lvl="0" marL="0" rtl="0" algn="l">
                        <a:spcBef>
                          <a:spcPts val="0"/>
                        </a:spcBef>
                        <a:spcAft>
                          <a:spcPts val="0"/>
                        </a:spcAft>
                        <a:buNone/>
                      </a:pPr>
                      <a:r>
                        <a:rPr lang="en-US"/>
                        <a:t>Unity 3D</a:t>
                      </a:r>
                      <a:endParaRPr/>
                    </a:p>
                  </a:txBody>
                  <a:tcPr marT="91425" marB="91425" marR="91425" marL="91425"/>
                </a:tc>
              </a:tr>
              <a:tr h="393100">
                <a:tc>
                  <a:txBody>
                    <a:bodyPr/>
                    <a:lstStyle/>
                    <a:p>
                      <a:pPr indent="0" lvl="0" marL="0" rtl="0" algn="l">
                        <a:spcBef>
                          <a:spcPts val="0"/>
                        </a:spcBef>
                        <a:spcAft>
                          <a:spcPts val="0"/>
                        </a:spcAft>
                        <a:buNone/>
                      </a:pPr>
                      <a:r>
                        <a:rPr lang="en-US"/>
                        <a:t>Data transmission</a:t>
                      </a:r>
                      <a:endParaRPr/>
                    </a:p>
                  </a:txBody>
                  <a:tcPr marT="91425" marB="91425" marR="91425" marL="91425"/>
                </a:tc>
                <a:tc>
                  <a:txBody>
                    <a:bodyPr/>
                    <a:lstStyle/>
                    <a:p>
                      <a:pPr indent="0" lvl="0" marL="0" rtl="0" algn="l">
                        <a:spcBef>
                          <a:spcPts val="0"/>
                        </a:spcBef>
                        <a:spcAft>
                          <a:spcPts val="0"/>
                        </a:spcAft>
                        <a:buNone/>
                      </a:pPr>
                      <a:r>
                        <a:rPr lang="en-US"/>
                        <a:t>Socket Connection</a:t>
                      </a:r>
                      <a:endParaRPr/>
                    </a:p>
                  </a:txBody>
                  <a:tcPr marT="91425" marB="91425" marR="91425" marL="91425"/>
                </a:tc>
              </a:tr>
              <a:tr h="393100">
                <a:tc>
                  <a:txBody>
                    <a:bodyPr/>
                    <a:lstStyle/>
                    <a:p>
                      <a:pPr indent="0" lvl="0" marL="0" rtl="0" algn="l">
                        <a:spcBef>
                          <a:spcPts val="0"/>
                        </a:spcBef>
                        <a:spcAft>
                          <a:spcPts val="0"/>
                        </a:spcAft>
                        <a:buNone/>
                      </a:pPr>
                      <a:r>
                        <a:rPr lang="en-US"/>
                        <a:t>Data storage</a:t>
                      </a:r>
                      <a:endParaRPr/>
                    </a:p>
                  </a:txBody>
                  <a:tcPr marT="91425" marB="91425" marR="91425" marL="91425"/>
                </a:tc>
                <a:tc>
                  <a:txBody>
                    <a:bodyPr/>
                    <a:lstStyle/>
                    <a:p>
                      <a:pPr indent="0" lvl="0" marL="0" rtl="0" algn="l">
                        <a:spcBef>
                          <a:spcPts val="0"/>
                        </a:spcBef>
                        <a:spcAft>
                          <a:spcPts val="0"/>
                        </a:spcAft>
                        <a:buNone/>
                      </a:pPr>
                      <a:r>
                        <a:rPr lang="en-US"/>
                        <a:t>MySql</a:t>
                      </a:r>
                      <a:endParaRPr/>
                    </a:p>
                  </a:txBody>
                  <a:tcPr marT="91425" marB="91425" marR="91425" marL="91425"/>
                </a:tc>
              </a:tr>
              <a:tr h="393100">
                <a:tc>
                  <a:txBody>
                    <a:bodyPr/>
                    <a:lstStyle/>
                    <a:p>
                      <a:pPr indent="0" lvl="0" marL="0" rtl="0" algn="l">
                        <a:spcBef>
                          <a:spcPts val="0"/>
                        </a:spcBef>
                        <a:spcAft>
                          <a:spcPts val="0"/>
                        </a:spcAft>
                        <a:buNone/>
                      </a:pPr>
                      <a:r>
                        <a:rPr lang="en-US"/>
                        <a:t>Control software</a:t>
                      </a:r>
                      <a:endParaRPr/>
                    </a:p>
                  </a:txBody>
                  <a:tcPr marT="91425" marB="91425" marR="91425" marL="91425"/>
                </a:tc>
                <a:tc>
                  <a:txBody>
                    <a:bodyPr/>
                    <a:lstStyle/>
                    <a:p>
                      <a:pPr indent="0" lvl="0" marL="0" rtl="0" algn="l">
                        <a:spcBef>
                          <a:spcPts val="0"/>
                        </a:spcBef>
                        <a:spcAft>
                          <a:spcPts val="0"/>
                        </a:spcAft>
                        <a:buNone/>
                      </a:pPr>
                      <a:r>
                        <a:rPr lang="en-US"/>
                        <a:t>Mach3</a:t>
                      </a:r>
                      <a:endParaRPr/>
                    </a:p>
                  </a:txBody>
                  <a:tcPr marT="91425" marB="91425" marR="91425" marL="91425"/>
                </a:tc>
              </a:tr>
              <a:tr h="393100">
                <a:tc>
                  <a:txBody>
                    <a:bodyPr/>
                    <a:lstStyle/>
                    <a:p>
                      <a:pPr indent="0" lvl="0" marL="0" rtl="0" algn="l">
                        <a:spcBef>
                          <a:spcPts val="0"/>
                        </a:spcBef>
                        <a:spcAft>
                          <a:spcPts val="0"/>
                        </a:spcAft>
                        <a:buNone/>
                      </a:pPr>
                      <a:r>
                        <a:rPr lang="en-US"/>
                        <a:t>AR platform</a:t>
                      </a:r>
                      <a:endParaRPr/>
                    </a:p>
                  </a:txBody>
                  <a:tcPr marT="91425" marB="91425" marR="91425" marL="91425"/>
                </a:tc>
                <a:tc>
                  <a:txBody>
                    <a:bodyPr/>
                    <a:lstStyle/>
                    <a:p>
                      <a:pPr indent="0" lvl="0" marL="0" rtl="0" algn="l">
                        <a:spcBef>
                          <a:spcPts val="0"/>
                        </a:spcBef>
                        <a:spcAft>
                          <a:spcPts val="0"/>
                        </a:spcAft>
                        <a:buNone/>
                      </a:pPr>
                      <a:r>
                        <a:rPr lang="en-US"/>
                        <a:t>IOS/Android</a:t>
                      </a:r>
                      <a:endParaRPr/>
                    </a:p>
                  </a:txBody>
                  <a:tcPr marT="91425" marB="91425" marR="91425" marL="91425"/>
                </a:tc>
              </a:tr>
            </a:tbl>
          </a:graphicData>
        </a:graphic>
      </p:graphicFrame>
      <p:graphicFrame>
        <p:nvGraphicFramePr>
          <p:cNvPr id="238" name="Google Shape;238;p33"/>
          <p:cNvGraphicFramePr/>
          <p:nvPr/>
        </p:nvGraphicFramePr>
        <p:xfrm>
          <a:off x="455300" y="1347650"/>
          <a:ext cx="3000000" cy="3000000"/>
        </p:xfrm>
        <a:graphic>
          <a:graphicData uri="http://schemas.openxmlformats.org/drawingml/2006/table">
            <a:tbl>
              <a:tblPr>
                <a:noFill/>
                <a:tableStyleId>{F8204E5B-F884-4719-82A8-AD5DA0092F38}</a:tableStyleId>
              </a:tblPr>
              <a:tblGrid>
                <a:gridCol w="2232075"/>
              </a:tblGrid>
              <a:tr h="441225">
                <a:tc>
                  <a:txBody>
                    <a:bodyPr/>
                    <a:lstStyle/>
                    <a:p>
                      <a:pPr indent="0" lvl="0" marL="0" rtl="0" algn="l">
                        <a:spcBef>
                          <a:spcPts val="0"/>
                        </a:spcBef>
                        <a:spcAft>
                          <a:spcPts val="0"/>
                        </a:spcAft>
                        <a:buNone/>
                      </a:pPr>
                      <a:r>
                        <a:rPr b="1" lang="en-US"/>
                        <a:t>Engineering Specific</a:t>
                      </a:r>
                      <a:endParaRPr b="1"/>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2400">
                <a:tc>
                  <a:txBody>
                    <a:bodyPr/>
                    <a:lstStyle/>
                    <a:p>
                      <a:pPr indent="0" lvl="0" marL="0" rtl="0" algn="l">
                        <a:spcBef>
                          <a:spcPts val="0"/>
                        </a:spcBef>
                        <a:spcAft>
                          <a:spcPts val="0"/>
                        </a:spcAft>
                        <a:buNone/>
                      </a:pPr>
                      <a:r>
                        <a:rPr lang="en-US">
                          <a:solidFill>
                            <a:srgbClr val="233A44"/>
                          </a:solidFill>
                          <a:latin typeface="Calibri"/>
                          <a:ea typeface="Calibri"/>
                          <a:cs typeface="Calibri"/>
                          <a:sym typeface="Calibri"/>
                        </a:rPr>
                        <a:t>Update frequency </a:t>
                      </a:r>
                      <a:r>
                        <a:rPr lang="en-US">
                          <a:solidFill>
                            <a:srgbClr val="4A86E8"/>
                          </a:solidFill>
                          <a:latin typeface="Calibri"/>
                          <a:ea typeface="Calibri"/>
                          <a:cs typeface="Calibri"/>
                          <a:sym typeface="Calibri"/>
                        </a:rPr>
                        <a:t> &gt;= 20 Hz</a:t>
                      </a:r>
                      <a:endParaRPr>
                        <a:solidFill>
                          <a:srgbClr val="4A86E8"/>
                        </a:solidFill>
                        <a:latin typeface="Calibri"/>
                        <a:ea typeface="Calibri"/>
                        <a:cs typeface="Calibri"/>
                        <a:sym typeface="Calibri"/>
                      </a:endParaRPr>
                    </a:p>
                    <a:p>
                      <a:pPr indent="0" lvl="0" marL="0" rtl="0" algn="l">
                        <a:spcBef>
                          <a:spcPts val="0"/>
                        </a:spcBef>
                        <a:spcAft>
                          <a:spcPts val="0"/>
                        </a:spcAft>
                        <a:buNone/>
                      </a:pPr>
                      <a:r>
                        <a:rPr lang="en-US">
                          <a:solidFill>
                            <a:srgbClr val="233A44"/>
                          </a:solidFill>
                          <a:latin typeface="Calibri"/>
                          <a:ea typeface="Calibri"/>
                          <a:cs typeface="Calibri"/>
                          <a:sym typeface="Calibri"/>
                        </a:rPr>
                        <a:t>Low latency </a:t>
                      </a:r>
                      <a:r>
                        <a:rPr lang="en-US">
                          <a:solidFill>
                            <a:srgbClr val="4A86E8"/>
                          </a:solidFill>
                          <a:latin typeface="Calibri"/>
                          <a:ea typeface="Calibri"/>
                          <a:cs typeface="Calibri"/>
                          <a:sym typeface="Calibri"/>
                        </a:rPr>
                        <a:t>&lt;= 200 ms</a:t>
                      </a:r>
                      <a:endParaRPr>
                        <a:solidFill>
                          <a:srgbClr val="4A86E8"/>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2400">
                <a:tc>
                  <a:txBody>
                    <a:bodyPr/>
                    <a:lstStyle/>
                    <a:p>
                      <a:pPr indent="0" lvl="0" marL="0" rtl="0" algn="l">
                        <a:spcBef>
                          <a:spcPts val="0"/>
                        </a:spcBef>
                        <a:spcAft>
                          <a:spcPts val="0"/>
                        </a:spcAft>
                        <a:buClr>
                          <a:schemeClr val="dk1"/>
                        </a:buClr>
                        <a:buSzPts val="1100"/>
                        <a:buFont typeface="Arial"/>
                        <a:buNone/>
                      </a:pPr>
                      <a:r>
                        <a:rPr lang="en-US">
                          <a:solidFill>
                            <a:srgbClr val="233A44"/>
                          </a:solidFill>
                          <a:latin typeface="Calibri"/>
                          <a:ea typeface="Calibri"/>
                          <a:cs typeface="Calibri"/>
                          <a:sym typeface="Calibri"/>
                        </a:rPr>
                        <a:t>Field of View  </a:t>
                      </a:r>
                      <a:r>
                        <a:rPr lang="en-US">
                          <a:solidFill>
                            <a:srgbClr val="4A86E8"/>
                          </a:solidFill>
                          <a:latin typeface="Calibri"/>
                          <a:ea typeface="Calibri"/>
                          <a:cs typeface="Calibri"/>
                          <a:sym typeface="Calibri"/>
                        </a:rPr>
                        <a:t>&gt;= 200 degree</a:t>
                      </a:r>
                      <a:endParaRPr/>
                    </a:p>
                  </a:txBody>
                  <a:tcPr marT="91425" marB="91425" marR="91425" marL="91425">
                    <a:lnT cap="flat" cmpd="sng" w="9525">
                      <a:solidFill>
                        <a:srgbClr val="9E9E9E"/>
                      </a:solidFill>
                      <a:prstDash val="solid"/>
                      <a:round/>
                      <a:headEnd len="sm" w="sm" type="none"/>
                      <a:tailEnd len="sm" w="sm" type="none"/>
                    </a:lnT>
                  </a:tcPr>
                </a:tc>
              </a:tr>
              <a:tr h="392400">
                <a:tc>
                  <a:txBody>
                    <a:bodyPr/>
                    <a:lstStyle/>
                    <a:p>
                      <a:pPr indent="0" lvl="0" marL="0" rtl="0" algn="l">
                        <a:spcBef>
                          <a:spcPts val="0"/>
                        </a:spcBef>
                        <a:spcAft>
                          <a:spcPts val="0"/>
                        </a:spcAft>
                        <a:buClr>
                          <a:schemeClr val="dk1"/>
                        </a:buClr>
                        <a:buSzPts val="1100"/>
                        <a:buFont typeface="Arial"/>
                        <a:buNone/>
                      </a:pPr>
                      <a:r>
                        <a:rPr lang="en-US">
                          <a:solidFill>
                            <a:srgbClr val="233A44"/>
                          </a:solidFill>
                          <a:latin typeface="Calibri"/>
                          <a:ea typeface="Calibri"/>
                          <a:cs typeface="Calibri"/>
                          <a:sym typeface="Calibri"/>
                        </a:rPr>
                        <a:t>Low deviation rate </a:t>
                      </a:r>
                      <a:r>
                        <a:rPr lang="en-US">
                          <a:solidFill>
                            <a:srgbClr val="4A86E8"/>
                          </a:solidFill>
                          <a:latin typeface="Calibri"/>
                          <a:ea typeface="Calibri"/>
                          <a:cs typeface="Calibri"/>
                          <a:sym typeface="Calibri"/>
                        </a:rPr>
                        <a:t>&lt;= 7 %</a:t>
                      </a:r>
                      <a:endParaRPr/>
                    </a:p>
                  </a:txBody>
                  <a:tcPr marT="91425" marB="91425" marR="91425" marL="91425"/>
                </a:tc>
              </a:tr>
              <a:tr h="389325">
                <a:tc>
                  <a:txBody>
                    <a:bodyPr/>
                    <a:lstStyle/>
                    <a:p>
                      <a:pPr indent="0" lvl="0" marL="0" rtl="0" algn="l">
                        <a:spcBef>
                          <a:spcPts val="0"/>
                        </a:spcBef>
                        <a:spcAft>
                          <a:spcPts val="0"/>
                        </a:spcAft>
                        <a:buClr>
                          <a:schemeClr val="dk1"/>
                        </a:buClr>
                        <a:buSzPts val="1100"/>
                        <a:buFont typeface="Arial"/>
                        <a:buNone/>
                      </a:pPr>
                      <a:r>
                        <a:rPr lang="en-US">
                          <a:solidFill>
                            <a:srgbClr val="233A44"/>
                          </a:solidFill>
                          <a:latin typeface="Calibri"/>
                          <a:ea typeface="Calibri"/>
                          <a:cs typeface="Calibri"/>
                          <a:sym typeface="Calibri"/>
                        </a:rPr>
                        <a:t>Low financial cost </a:t>
                      </a:r>
                      <a:r>
                        <a:rPr lang="en-US">
                          <a:solidFill>
                            <a:srgbClr val="4A86E8"/>
                          </a:solidFill>
                          <a:latin typeface="Calibri"/>
                          <a:ea typeface="Calibri"/>
                          <a:cs typeface="Calibri"/>
                          <a:sym typeface="Calibri"/>
                        </a:rPr>
                        <a:t>&lt;= 6000 RMB</a:t>
                      </a:r>
                      <a:endParaRPr/>
                    </a:p>
                  </a:txBody>
                  <a:tcPr marT="91425" marB="91425" marR="91425" marL="91425"/>
                </a:tc>
              </a:tr>
              <a:tr h="392400">
                <a:tc>
                  <a:txBody>
                    <a:bodyPr/>
                    <a:lstStyle/>
                    <a:p>
                      <a:pPr indent="0" lvl="0" marL="0" rtl="0" algn="l">
                        <a:spcBef>
                          <a:spcPts val="0"/>
                        </a:spcBef>
                        <a:spcAft>
                          <a:spcPts val="0"/>
                        </a:spcAft>
                        <a:buClr>
                          <a:schemeClr val="dk1"/>
                        </a:buClr>
                        <a:buSzPts val="1100"/>
                        <a:buFont typeface="Arial"/>
                        <a:buNone/>
                      </a:pPr>
                      <a:r>
                        <a:rPr lang="en-US">
                          <a:solidFill>
                            <a:srgbClr val="233A44"/>
                          </a:solidFill>
                          <a:latin typeface="Calibri"/>
                          <a:ea typeface="Calibri"/>
                          <a:cs typeface="Calibri"/>
                          <a:sym typeface="Calibri"/>
                        </a:rPr>
                        <a:t>Handle Control </a:t>
                      </a:r>
                      <a:r>
                        <a:rPr lang="en-US">
                          <a:solidFill>
                            <a:srgbClr val="4A86E8"/>
                          </a:solidFill>
                          <a:latin typeface="Calibri"/>
                          <a:ea typeface="Calibri"/>
                          <a:cs typeface="Calibri"/>
                          <a:sym typeface="Calibri"/>
                        </a:rPr>
                        <a:t>✔</a:t>
                      </a:r>
                      <a:endParaRPr/>
                    </a:p>
                  </a:txBody>
                  <a:tcPr marT="91425" marB="91425" marR="91425" marL="91425"/>
                </a:tc>
              </a:tr>
              <a:tr h="397400">
                <a:tc>
                  <a:txBody>
                    <a:bodyPr/>
                    <a:lstStyle/>
                    <a:p>
                      <a:pPr indent="0" lvl="0" marL="0" rtl="0" algn="l">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supported OS </a:t>
                      </a:r>
                      <a:r>
                        <a:rPr lang="en-US">
                          <a:solidFill>
                            <a:srgbClr val="4A86E8"/>
                          </a:solidFill>
                          <a:latin typeface="Calibri"/>
                          <a:ea typeface="Calibri"/>
                          <a:cs typeface="Calibri"/>
                          <a:sym typeface="Calibri"/>
                        </a:rPr>
                        <a:t>Win MacOS Linux</a:t>
                      </a:r>
                      <a:endParaRPr/>
                    </a:p>
                  </a:txBody>
                  <a:tcPr marT="91425" marB="91425" marR="91425" marL="91425"/>
                </a:tc>
              </a:tr>
            </a:tbl>
          </a:graphicData>
        </a:graphic>
      </p:graphicFrame>
      <p:cxnSp>
        <p:nvCxnSpPr>
          <p:cNvPr id="239" name="Google Shape;239;p33"/>
          <p:cNvCxnSpPr/>
          <p:nvPr/>
        </p:nvCxnSpPr>
        <p:spPr>
          <a:xfrm flipH="1" rot="10800000">
            <a:off x="2692925" y="1953100"/>
            <a:ext cx="587100" cy="2005500"/>
          </a:xfrm>
          <a:prstGeom prst="straightConnector1">
            <a:avLst/>
          </a:prstGeom>
          <a:noFill/>
          <a:ln cap="flat" cmpd="sng" w="19050">
            <a:solidFill>
              <a:srgbClr val="3D85C6"/>
            </a:solidFill>
            <a:prstDash val="solid"/>
            <a:round/>
            <a:headEnd len="med" w="med" type="none"/>
            <a:tailEnd len="med" w="med" type="none"/>
          </a:ln>
        </p:spPr>
      </p:cxnSp>
      <p:cxnSp>
        <p:nvCxnSpPr>
          <p:cNvPr id="240" name="Google Shape;240;p33"/>
          <p:cNvCxnSpPr/>
          <p:nvPr/>
        </p:nvCxnSpPr>
        <p:spPr>
          <a:xfrm>
            <a:off x="2706400" y="2046625"/>
            <a:ext cx="573900" cy="694200"/>
          </a:xfrm>
          <a:prstGeom prst="straightConnector1">
            <a:avLst/>
          </a:prstGeom>
          <a:noFill/>
          <a:ln cap="flat" cmpd="sng" w="19050">
            <a:solidFill>
              <a:srgbClr val="3D85C6"/>
            </a:solidFill>
            <a:prstDash val="solid"/>
            <a:round/>
            <a:headEnd len="med" w="med" type="none"/>
            <a:tailEnd len="med" w="med" type="none"/>
          </a:ln>
        </p:spPr>
      </p:cxnSp>
      <p:cxnSp>
        <p:nvCxnSpPr>
          <p:cNvPr id="241" name="Google Shape;241;p33"/>
          <p:cNvCxnSpPr/>
          <p:nvPr/>
        </p:nvCxnSpPr>
        <p:spPr>
          <a:xfrm flipH="1" rot="10800000">
            <a:off x="2719850" y="1945050"/>
            <a:ext cx="560100" cy="626700"/>
          </a:xfrm>
          <a:prstGeom prst="straightConnector1">
            <a:avLst/>
          </a:prstGeom>
          <a:noFill/>
          <a:ln cap="flat" cmpd="sng" w="19050">
            <a:solidFill>
              <a:srgbClr val="3D85C6"/>
            </a:solidFill>
            <a:prstDash val="solid"/>
            <a:round/>
            <a:headEnd len="med" w="med" type="none"/>
            <a:tailEnd len="med" w="med" type="none"/>
          </a:ln>
        </p:spPr>
      </p:cxnSp>
      <p:cxnSp>
        <p:nvCxnSpPr>
          <p:cNvPr id="242" name="Google Shape;242;p33"/>
          <p:cNvCxnSpPr/>
          <p:nvPr/>
        </p:nvCxnSpPr>
        <p:spPr>
          <a:xfrm>
            <a:off x="2733325" y="2544825"/>
            <a:ext cx="539100" cy="1354200"/>
          </a:xfrm>
          <a:prstGeom prst="straightConnector1">
            <a:avLst/>
          </a:prstGeom>
          <a:noFill/>
          <a:ln cap="flat" cmpd="sng" w="19050">
            <a:solidFill>
              <a:srgbClr val="3D85C6"/>
            </a:solidFill>
            <a:prstDash val="solid"/>
            <a:round/>
            <a:headEnd len="med" w="med" type="none"/>
            <a:tailEnd len="med" w="med" type="none"/>
          </a:ln>
        </p:spPr>
      </p:cxnSp>
      <p:cxnSp>
        <p:nvCxnSpPr>
          <p:cNvPr id="243" name="Google Shape;243;p33"/>
          <p:cNvCxnSpPr/>
          <p:nvPr/>
        </p:nvCxnSpPr>
        <p:spPr>
          <a:xfrm>
            <a:off x="2719850" y="2571750"/>
            <a:ext cx="544800" cy="933600"/>
          </a:xfrm>
          <a:prstGeom prst="straightConnector1">
            <a:avLst/>
          </a:prstGeom>
          <a:noFill/>
          <a:ln cap="flat" cmpd="sng" w="19050">
            <a:solidFill>
              <a:srgbClr val="3D85C6"/>
            </a:solidFill>
            <a:prstDash val="solid"/>
            <a:round/>
            <a:headEnd len="med" w="med" type="none"/>
            <a:tailEnd len="med" w="med" type="none"/>
          </a:ln>
        </p:spPr>
      </p:cxnSp>
      <p:cxnSp>
        <p:nvCxnSpPr>
          <p:cNvPr id="244" name="Google Shape;244;p33"/>
          <p:cNvCxnSpPr/>
          <p:nvPr/>
        </p:nvCxnSpPr>
        <p:spPr>
          <a:xfrm>
            <a:off x="2706400" y="2060100"/>
            <a:ext cx="558300" cy="1066800"/>
          </a:xfrm>
          <a:prstGeom prst="straightConnector1">
            <a:avLst/>
          </a:prstGeom>
          <a:noFill/>
          <a:ln cap="flat" cmpd="sng" w="19050">
            <a:solidFill>
              <a:srgbClr val="3D85C6"/>
            </a:solidFill>
            <a:prstDash val="solid"/>
            <a:round/>
            <a:headEnd len="med" w="med" type="none"/>
            <a:tailEnd len="med" w="med" type="none"/>
          </a:ln>
        </p:spPr>
      </p:cxnSp>
      <p:cxnSp>
        <p:nvCxnSpPr>
          <p:cNvPr id="245" name="Google Shape;245;p33"/>
          <p:cNvCxnSpPr/>
          <p:nvPr/>
        </p:nvCxnSpPr>
        <p:spPr>
          <a:xfrm>
            <a:off x="2706400" y="2975700"/>
            <a:ext cx="543000" cy="529500"/>
          </a:xfrm>
          <a:prstGeom prst="straightConnector1">
            <a:avLst/>
          </a:prstGeom>
          <a:noFill/>
          <a:ln cap="flat" cmpd="sng" w="19050">
            <a:solidFill>
              <a:srgbClr val="3D85C6"/>
            </a:solidFill>
            <a:prstDash val="solid"/>
            <a:round/>
            <a:headEnd len="med" w="med" type="none"/>
            <a:tailEnd len="med" w="med" type="none"/>
          </a:ln>
        </p:spPr>
      </p:cxnSp>
      <p:cxnSp>
        <p:nvCxnSpPr>
          <p:cNvPr id="246" name="Google Shape;246;p33"/>
          <p:cNvCxnSpPr/>
          <p:nvPr/>
        </p:nvCxnSpPr>
        <p:spPr>
          <a:xfrm>
            <a:off x="2692925" y="2962225"/>
            <a:ext cx="594900" cy="952500"/>
          </a:xfrm>
          <a:prstGeom prst="straightConnector1">
            <a:avLst/>
          </a:prstGeom>
          <a:noFill/>
          <a:ln cap="flat" cmpd="sng" w="19050">
            <a:solidFill>
              <a:srgbClr val="3D85C6"/>
            </a:solidFill>
            <a:prstDash val="solid"/>
            <a:round/>
            <a:headEnd len="med" w="med" type="none"/>
            <a:tailEnd len="med" w="med" type="none"/>
          </a:ln>
        </p:spPr>
      </p:cxnSp>
      <p:cxnSp>
        <p:nvCxnSpPr>
          <p:cNvPr id="247" name="Google Shape;247;p33"/>
          <p:cNvCxnSpPr/>
          <p:nvPr/>
        </p:nvCxnSpPr>
        <p:spPr>
          <a:xfrm>
            <a:off x="2706400" y="3487350"/>
            <a:ext cx="573600" cy="435000"/>
          </a:xfrm>
          <a:prstGeom prst="straightConnector1">
            <a:avLst/>
          </a:prstGeom>
          <a:noFill/>
          <a:ln cap="flat" cmpd="sng" w="19050">
            <a:solidFill>
              <a:srgbClr val="3D85C6"/>
            </a:solidFill>
            <a:prstDash val="solid"/>
            <a:round/>
            <a:headEnd len="med" w="med" type="none"/>
            <a:tailEnd len="med" w="med" type="none"/>
          </a:ln>
        </p:spPr>
      </p:cxnSp>
      <p:cxnSp>
        <p:nvCxnSpPr>
          <p:cNvPr id="248" name="Google Shape;248;p33"/>
          <p:cNvCxnSpPr/>
          <p:nvPr/>
        </p:nvCxnSpPr>
        <p:spPr>
          <a:xfrm flipH="1" rot="10800000">
            <a:off x="2706400" y="2339125"/>
            <a:ext cx="566100" cy="623100"/>
          </a:xfrm>
          <a:prstGeom prst="straightConnector1">
            <a:avLst/>
          </a:prstGeom>
          <a:noFill/>
          <a:ln cap="flat" cmpd="sng" w="19050">
            <a:solidFill>
              <a:srgbClr val="3D85C6"/>
            </a:solidFill>
            <a:prstDash val="solid"/>
            <a:round/>
            <a:headEnd len="med" w="med" type="none"/>
            <a:tailEnd len="med" w="med" type="none"/>
          </a:ln>
        </p:spPr>
      </p:cxnSp>
      <p:cxnSp>
        <p:nvCxnSpPr>
          <p:cNvPr id="249" name="Google Shape;249;p33"/>
          <p:cNvCxnSpPr/>
          <p:nvPr/>
        </p:nvCxnSpPr>
        <p:spPr>
          <a:xfrm flipH="1" rot="10800000">
            <a:off x="2706400" y="3914550"/>
            <a:ext cx="572700" cy="596100"/>
          </a:xfrm>
          <a:prstGeom prst="straightConnector1">
            <a:avLst/>
          </a:prstGeom>
          <a:noFill/>
          <a:ln cap="flat" cmpd="sng" w="19050">
            <a:solidFill>
              <a:srgbClr val="3D85C6"/>
            </a:solidFill>
            <a:prstDash val="solid"/>
            <a:round/>
            <a:headEnd len="med" w="med" type="none"/>
            <a:tailEnd len="med" w="med" type="none"/>
          </a:ln>
        </p:spPr>
      </p:cxnSp>
      <p:sp>
        <p:nvSpPr>
          <p:cNvPr id="250" name="Google Shape;250;p33"/>
          <p:cNvSpPr txBox="1"/>
          <p:nvPr/>
        </p:nvSpPr>
        <p:spPr>
          <a:xfrm>
            <a:off x="488475" y="396400"/>
            <a:ext cx="6174300" cy="95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US" sz="3000">
                <a:solidFill>
                  <a:srgbClr val="AF7B51"/>
                </a:solidFill>
                <a:latin typeface="Nunito"/>
                <a:ea typeface="Nunito"/>
                <a:cs typeface="Nunito"/>
                <a:sym typeface="Nunito"/>
              </a:rPr>
              <a:t>Concept Generation and Selection</a:t>
            </a:r>
            <a:endParaRPr b="0" i="0" sz="3000" u="none" cap="none" strike="noStrike">
              <a:solidFill>
                <a:srgbClr val="000000"/>
              </a:solidFill>
              <a:latin typeface="Arial"/>
              <a:ea typeface="Arial"/>
              <a:cs typeface="Arial"/>
              <a:sym typeface="Arial"/>
            </a:endParaRPr>
          </a:p>
        </p:txBody>
      </p:sp>
      <p:cxnSp>
        <p:nvCxnSpPr>
          <p:cNvPr id="251" name="Google Shape;251;p33"/>
          <p:cNvCxnSpPr/>
          <p:nvPr/>
        </p:nvCxnSpPr>
        <p:spPr>
          <a:xfrm flipH="1" rot="10800000">
            <a:off x="2692925" y="3909700"/>
            <a:ext cx="587400" cy="48900"/>
          </a:xfrm>
          <a:prstGeom prst="straightConnector1">
            <a:avLst/>
          </a:prstGeom>
          <a:noFill/>
          <a:ln cap="flat" cmpd="sng" w="19050">
            <a:solidFill>
              <a:srgbClr val="3D85C6"/>
            </a:solidFill>
            <a:prstDash val="solid"/>
            <a:round/>
            <a:headEnd len="med" w="med" type="none"/>
            <a:tailEnd len="med" w="med" type="none"/>
          </a:ln>
        </p:spPr>
      </p:cxnSp>
      <p:cxnSp>
        <p:nvCxnSpPr>
          <p:cNvPr id="252" name="Google Shape;252;p33"/>
          <p:cNvCxnSpPr/>
          <p:nvPr/>
        </p:nvCxnSpPr>
        <p:spPr>
          <a:xfrm flipH="1" rot="10800000">
            <a:off x="2693975" y="2919850"/>
            <a:ext cx="587100" cy="1590900"/>
          </a:xfrm>
          <a:prstGeom prst="straightConnector1">
            <a:avLst/>
          </a:prstGeom>
          <a:noFill/>
          <a:ln cap="flat" cmpd="sng" w="19050">
            <a:solidFill>
              <a:srgbClr val="3D85C6"/>
            </a:solidFill>
            <a:prstDash val="solid"/>
            <a:round/>
            <a:headEnd len="med" w="med" type="none"/>
            <a:tailEnd len="med" w="med" type="none"/>
          </a:ln>
        </p:spPr>
      </p:cxnSp>
      <p:pic>
        <p:nvPicPr>
          <p:cNvPr id="253" name="Google Shape;253;p33"/>
          <p:cNvPicPr preferRelativeResize="0"/>
          <p:nvPr/>
        </p:nvPicPr>
        <p:blipFill>
          <a:blip r:embed="rId4">
            <a:alphaModFix/>
          </a:blip>
          <a:stretch>
            <a:fillRect/>
          </a:stretch>
        </p:blipFill>
        <p:spPr>
          <a:xfrm>
            <a:off x="7562304" y="2010723"/>
            <a:ext cx="577279" cy="265988"/>
          </a:xfrm>
          <a:prstGeom prst="rect">
            <a:avLst/>
          </a:prstGeom>
          <a:noFill/>
          <a:ln>
            <a:noFill/>
          </a:ln>
        </p:spPr>
      </p:pic>
      <p:grpSp>
        <p:nvGrpSpPr>
          <p:cNvPr id="254" name="Google Shape;254;p33"/>
          <p:cNvGrpSpPr/>
          <p:nvPr/>
        </p:nvGrpSpPr>
        <p:grpSpPr>
          <a:xfrm>
            <a:off x="6879639" y="1492280"/>
            <a:ext cx="1962578" cy="1302919"/>
            <a:chOff x="4873299" y="315397"/>
            <a:chExt cx="4335272" cy="2571382"/>
          </a:xfrm>
        </p:grpSpPr>
        <p:grpSp>
          <p:nvGrpSpPr>
            <p:cNvPr id="255" name="Google Shape;255;p33"/>
            <p:cNvGrpSpPr/>
            <p:nvPr/>
          </p:nvGrpSpPr>
          <p:grpSpPr>
            <a:xfrm>
              <a:off x="4873299" y="834775"/>
              <a:ext cx="1446618" cy="2052004"/>
              <a:chOff x="6544499" y="2428425"/>
              <a:chExt cx="1446618" cy="2052004"/>
            </a:xfrm>
          </p:grpSpPr>
          <p:pic>
            <p:nvPicPr>
              <p:cNvPr id="256" name="Google Shape;256;p33"/>
              <p:cNvPicPr preferRelativeResize="0"/>
              <p:nvPr/>
            </p:nvPicPr>
            <p:blipFill rotWithShape="1">
              <a:blip r:embed="rId5">
                <a:alphaModFix/>
              </a:blip>
              <a:srcRect b="0" l="5580" r="0" t="0"/>
              <a:stretch/>
            </p:blipFill>
            <p:spPr>
              <a:xfrm>
                <a:off x="6947333" y="3850403"/>
                <a:ext cx="1001115" cy="630026"/>
              </a:xfrm>
              <a:prstGeom prst="rect">
                <a:avLst/>
              </a:prstGeom>
              <a:noFill/>
              <a:ln>
                <a:noFill/>
              </a:ln>
            </p:spPr>
          </p:pic>
          <p:grpSp>
            <p:nvGrpSpPr>
              <p:cNvPr id="257" name="Google Shape;257;p33"/>
              <p:cNvGrpSpPr/>
              <p:nvPr/>
            </p:nvGrpSpPr>
            <p:grpSpPr>
              <a:xfrm>
                <a:off x="6544499" y="2428425"/>
                <a:ext cx="1446618" cy="1139294"/>
                <a:chOff x="6379596" y="1222272"/>
                <a:chExt cx="1865400" cy="1510800"/>
              </a:xfrm>
            </p:grpSpPr>
            <p:sp>
              <p:nvSpPr>
                <p:cNvPr id="258" name="Google Shape;258;p33"/>
                <p:cNvSpPr/>
                <p:nvPr/>
              </p:nvSpPr>
              <p:spPr>
                <a:xfrm>
                  <a:off x="6379596" y="1222272"/>
                  <a:ext cx="1865400" cy="1510800"/>
                </a:xfrm>
                <a:prstGeom prst="wedgeRoundRectCallout">
                  <a:avLst>
                    <a:gd fmla="val 9772" name="adj1"/>
                    <a:gd fmla="val 96132" name="adj2"/>
                    <a:gd fmla="val 0" name="adj3"/>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9" name="Google Shape;259;p33"/>
                <p:cNvPicPr preferRelativeResize="0"/>
                <p:nvPr/>
              </p:nvPicPr>
              <p:blipFill>
                <a:blip r:embed="rId6">
                  <a:alphaModFix/>
                </a:blip>
                <a:stretch>
                  <a:fillRect/>
                </a:stretch>
              </p:blipFill>
              <p:spPr>
                <a:xfrm>
                  <a:off x="6486913" y="1326966"/>
                  <a:ext cx="1640100" cy="1301400"/>
                </a:xfrm>
                <a:prstGeom prst="roundRect">
                  <a:avLst>
                    <a:gd fmla="val 16667" name="adj"/>
                  </a:avLst>
                </a:prstGeom>
                <a:noFill/>
                <a:ln>
                  <a:noFill/>
                </a:ln>
              </p:spPr>
            </p:pic>
          </p:grpSp>
        </p:grpSp>
        <p:pic>
          <p:nvPicPr>
            <p:cNvPr id="260" name="Google Shape;260;p33"/>
            <p:cNvPicPr preferRelativeResize="0"/>
            <p:nvPr/>
          </p:nvPicPr>
          <p:blipFill rotWithShape="1">
            <a:blip r:embed="rId7">
              <a:alphaModFix/>
            </a:blip>
            <a:srcRect b="28977" l="25843" r="55365" t="31413"/>
            <a:stretch/>
          </p:blipFill>
          <p:spPr>
            <a:xfrm>
              <a:off x="7685350" y="1349213"/>
              <a:ext cx="1271900" cy="1222550"/>
            </a:xfrm>
            <a:prstGeom prst="rect">
              <a:avLst/>
            </a:prstGeom>
            <a:noFill/>
            <a:ln>
              <a:noFill/>
            </a:ln>
          </p:spPr>
        </p:pic>
        <p:sp>
          <p:nvSpPr>
            <p:cNvPr id="261" name="Google Shape;261;p33"/>
            <p:cNvSpPr txBox="1"/>
            <p:nvPr/>
          </p:nvSpPr>
          <p:spPr>
            <a:xfrm>
              <a:off x="5014904" y="315397"/>
              <a:ext cx="2088300" cy="39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100"/>
                <a:t>Unity 3D</a:t>
              </a:r>
              <a:endParaRPr b="1" sz="1100"/>
            </a:p>
          </p:txBody>
        </p:sp>
        <p:sp>
          <p:nvSpPr>
            <p:cNvPr id="262" name="Google Shape;262;p33"/>
            <p:cNvSpPr txBox="1"/>
            <p:nvPr/>
          </p:nvSpPr>
          <p:spPr>
            <a:xfrm>
              <a:off x="7761971" y="870391"/>
              <a:ext cx="1446600" cy="39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100"/>
                <a:t>Mach3</a:t>
              </a:r>
              <a:endParaRPr b="1" sz="1100"/>
            </a:p>
          </p:txBody>
        </p:sp>
        <p:cxnSp>
          <p:nvCxnSpPr>
            <p:cNvPr id="263" name="Google Shape;263;p33"/>
            <p:cNvCxnSpPr>
              <a:stCxn id="256" idx="3"/>
              <a:endCxn id="260" idx="1"/>
            </p:cNvCxnSpPr>
            <p:nvPr/>
          </p:nvCxnSpPr>
          <p:spPr>
            <a:xfrm flipH="1" rot="10800000">
              <a:off x="6277248" y="1960666"/>
              <a:ext cx="1408200" cy="611100"/>
            </a:xfrm>
            <a:prstGeom prst="curvedConnector3">
              <a:avLst>
                <a:gd fmla="val 49986" name="adj1"/>
              </a:avLst>
            </a:prstGeom>
            <a:noFill/>
            <a:ln cap="flat" cmpd="sng" w="19050">
              <a:solidFill>
                <a:schemeClr val="dk2"/>
              </a:solidFill>
              <a:prstDash val="dash"/>
              <a:round/>
              <a:headEnd len="med" w="med" type="triangle"/>
              <a:tailEnd len="med" w="med" type="triangle"/>
            </a:ln>
          </p:spPr>
        </p:cxnSp>
      </p:grpSp>
      <p:pic>
        <p:nvPicPr>
          <p:cNvPr id="264" name="Google Shape;264;p33"/>
          <p:cNvPicPr preferRelativeResize="0"/>
          <p:nvPr/>
        </p:nvPicPr>
        <p:blipFill>
          <a:blip r:embed="rId8">
            <a:alphaModFix/>
          </a:blip>
          <a:stretch>
            <a:fillRect/>
          </a:stretch>
        </p:blipFill>
        <p:spPr>
          <a:xfrm>
            <a:off x="8099847" y="3096222"/>
            <a:ext cx="409574" cy="458463"/>
          </a:xfrm>
          <a:prstGeom prst="rect">
            <a:avLst/>
          </a:prstGeom>
          <a:noFill/>
          <a:ln>
            <a:noFill/>
          </a:ln>
        </p:spPr>
      </p:pic>
      <p:cxnSp>
        <p:nvCxnSpPr>
          <p:cNvPr id="265" name="Google Shape;265;p33"/>
          <p:cNvCxnSpPr>
            <a:endCxn id="264" idx="1"/>
          </p:cNvCxnSpPr>
          <p:nvPr/>
        </p:nvCxnSpPr>
        <p:spPr>
          <a:xfrm>
            <a:off x="7536147" y="2809153"/>
            <a:ext cx="563700" cy="516300"/>
          </a:xfrm>
          <a:prstGeom prst="curvedConnector3">
            <a:avLst>
              <a:gd fmla="val 50000" name="adj1"/>
            </a:avLst>
          </a:prstGeom>
          <a:noFill/>
          <a:ln cap="flat" cmpd="sng" w="19050">
            <a:solidFill>
              <a:schemeClr val="dk2"/>
            </a:solidFill>
            <a:prstDash val="dash"/>
            <a:round/>
            <a:headEnd len="med" w="med" type="triangle"/>
            <a:tailEnd len="med" w="med" type="triangle"/>
          </a:ln>
        </p:spPr>
      </p:cxnSp>
      <p:cxnSp>
        <p:nvCxnSpPr>
          <p:cNvPr id="266" name="Google Shape;266;p33"/>
          <p:cNvCxnSpPr>
            <a:stCxn id="264" idx="0"/>
          </p:cNvCxnSpPr>
          <p:nvPr/>
        </p:nvCxnSpPr>
        <p:spPr>
          <a:xfrm flipH="1" rot="5400000">
            <a:off x="7779033" y="2570622"/>
            <a:ext cx="282000" cy="769200"/>
          </a:xfrm>
          <a:prstGeom prst="curvedConnector2">
            <a:avLst/>
          </a:prstGeom>
          <a:noFill/>
          <a:ln cap="flat" cmpd="sng" w="19050">
            <a:solidFill>
              <a:schemeClr val="dk2"/>
            </a:solidFill>
            <a:prstDash val="dash"/>
            <a:round/>
            <a:headEnd len="med" w="med" type="triangle"/>
            <a:tailEnd len="med" w="med" type="triangle"/>
          </a:ln>
        </p:spPr>
      </p:cxnSp>
      <p:pic>
        <p:nvPicPr>
          <p:cNvPr id="267" name="Google Shape;267;p33"/>
          <p:cNvPicPr preferRelativeResize="0"/>
          <p:nvPr/>
        </p:nvPicPr>
        <p:blipFill>
          <a:blip r:embed="rId9">
            <a:alphaModFix/>
          </a:blip>
          <a:stretch>
            <a:fillRect/>
          </a:stretch>
        </p:blipFill>
        <p:spPr>
          <a:xfrm>
            <a:off x="7829375" y="3407963"/>
            <a:ext cx="270469" cy="121102"/>
          </a:xfrm>
          <a:prstGeom prst="rect">
            <a:avLst/>
          </a:prstGeom>
          <a:noFill/>
          <a:ln>
            <a:noFill/>
          </a:ln>
        </p:spPr>
      </p:pic>
      <p:pic>
        <p:nvPicPr>
          <p:cNvPr id="268" name="Google Shape;268;p33"/>
          <p:cNvPicPr preferRelativeResize="0"/>
          <p:nvPr/>
        </p:nvPicPr>
        <p:blipFill>
          <a:blip r:embed="rId10">
            <a:alphaModFix/>
          </a:blip>
          <a:stretch>
            <a:fillRect/>
          </a:stretch>
        </p:blipFill>
        <p:spPr>
          <a:xfrm>
            <a:off x="7063911" y="2765861"/>
            <a:ext cx="452713" cy="351917"/>
          </a:xfrm>
          <a:prstGeom prst="rect">
            <a:avLst/>
          </a:prstGeom>
          <a:noFill/>
          <a:ln>
            <a:noFill/>
          </a:ln>
        </p:spPr>
      </p:pic>
      <p:sp>
        <p:nvSpPr>
          <p:cNvPr id="269" name="Google Shape;269;p33"/>
          <p:cNvSpPr txBox="1"/>
          <p:nvPr/>
        </p:nvSpPr>
        <p:spPr>
          <a:xfrm>
            <a:off x="6900863" y="3002000"/>
            <a:ext cx="1030500" cy="19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100"/>
              <a:t> Vive/Phone</a:t>
            </a:r>
            <a:endParaRPr b="1" sz="1100"/>
          </a:p>
        </p:txBody>
      </p:sp>
      <p:sp>
        <p:nvSpPr>
          <p:cNvPr id="270" name="Google Shape;270;p33"/>
          <p:cNvSpPr txBox="1"/>
          <p:nvPr/>
        </p:nvSpPr>
        <p:spPr>
          <a:xfrm>
            <a:off x="7619342" y="1819537"/>
            <a:ext cx="690600" cy="19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100">
                <a:solidFill>
                  <a:schemeClr val="dk1"/>
                </a:solidFill>
              </a:rPr>
              <a:t>Socket</a:t>
            </a:r>
            <a:endParaRPr b="1" sz="1100">
              <a:solidFill>
                <a:schemeClr val="dk1"/>
              </a:solidFill>
            </a:endParaRPr>
          </a:p>
        </p:txBody>
      </p:sp>
      <p:sp>
        <p:nvSpPr>
          <p:cNvPr id="271" name="Google Shape;271;p33"/>
          <p:cNvSpPr txBox="1"/>
          <p:nvPr/>
        </p:nvSpPr>
        <p:spPr>
          <a:xfrm>
            <a:off x="7915276" y="3529074"/>
            <a:ext cx="637200" cy="28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100">
                <a:solidFill>
                  <a:schemeClr val="dk1"/>
                </a:solidFill>
              </a:rPr>
              <a:t>MySql</a:t>
            </a:r>
            <a:endParaRPr b="1" sz="1100"/>
          </a:p>
        </p:txBody>
      </p:sp>
      <p:sp>
        <p:nvSpPr>
          <p:cNvPr id="272" name="Google Shape;272;p33"/>
          <p:cNvSpPr txBox="1"/>
          <p:nvPr/>
        </p:nvSpPr>
        <p:spPr>
          <a:xfrm>
            <a:off x="8329080" y="4467385"/>
            <a:ext cx="548400" cy="3930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b="0" i="0" lang="en-US" sz="1000" u="none" cap="none" strike="noStrike">
                <a:solidFill>
                  <a:srgbClr val="233A44"/>
                </a:solidFill>
                <a:latin typeface="Nunito"/>
                <a:ea typeface="Nunito"/>
                <a:cs typeface="Nunito"/>
                <a:sym typeface="Nunito"/>
              </a:rPr>
              <a:t>‹#›</a:t>
            </a:fld>
            <a:endParaRPr b="0" i="0" sz="1000" u="none" cap="none" strike="noStrike">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id="277" name="Google Shape;277;p34"/>
          <p:cNvPicPr preferRelativeResize="0"/>
          <p:nvPr/>
        </p:nvPicPr>
        <p:blipFill>
          <a:blip r:embed="rId3">
            <a:alphaModFix/>
          </a:blip>
          <a:stretch>
            <a:fillRect/>
          </a:stretch>
        </p:blipFill>
        <p:spPr>
          <a:xfrm>
            <a:off x="7993875" y="207075"/>
            <a:ext cx="945275" cy="945275"/>
          </a:xfrm>
          <a:prstGeom prst="rect">
            <a:avLst/>
          </a:prstGeom>
          <a:noFill/>
          <a:ln>
            <a:noFill/>
          </a:ln>
        </p:spPr>
      </p:pic>
      <p:sp>
        <p:nvSpPr>
          <p:cNvPr id="278" name="Google Shape;278;p34"/>
          <p:cNvSpPr txBox="1"/>
          <p:nvPr/>
        </p:nvSpPr>
        <p:spPr>
          <a:xfrm>
            <a:off x="300000" y="1130900"/>
            <a:ext cx="5978100" cy="3885300"/>
          </a:xfrm>
          <a:prstGeom prst="rect">
            <a:avLst/>
          </a:prstGeom>
          <a:noFill/>
          <a:ln>
            <a:noFill/>
          </a:ln>
        </p:spPr>
        <p:txBody>
          <a:bodyPr anchorCtr="0" anchor="t" bIns="91425" lIns="91425" spcFirstLastPara="1" rIns="91425" wrap="square" tIns="91425">
            <a:noAutofit/>
          </a:bodyPr>
          <a:lstStyle/>
          <a:p>
            <a:pPr indent="-349250" lvl="0" marL="457200" rtl="0" algn="l">
              <a:lnSpc>
                <a:spcPct val="115000"/>
              </a:lnSpc>
              <a:spcBef>
                <a:spcPts val="0"/>
              </a:spcBef>
              <a:spcAft>
                <a:spcPts val="0"/>
              </a:spcAft>
              <a:buClr>
                <a:srgbClr val="233A44"/>
              </a:buClr>
              <a:buSzPts val="1900"/>
              <a:buFont typeface="Calibri"/>
              <a:buChar char="●"/>
            </a:pPr>
            <a:r>
              <a:rPr lang="en-US" sz="1900">
                <a:solidFill>
                  <a:srgbClr val="233A44"/>
                </a:solidFill>
                <a:latin typeface="Calibri"/>
                <a:ea typeface="Calibri"/>
                <a:cs typeface="Calibri"/>
                <a:sym typeface="Calibri"/>
              </a:rPr>
              <a:t>Function: Supports </a:t>
            </a:r>
            <a:r>
              <a:rPr lang="en-US" sz="1900">
                <a:solidFill>
                  <a:srgbClr val="233A44"/>
                </a:solidFill>
                <a:latin typeface="Calibri"/>
                <a:ea typeface="Calibri"/>
                <a:cs typeface="Calibri"/>
                <a:sym typeface="Calibri"/>
              </a:rPr>
              <a:t>control and simulation in VR environment.</a:t>
            </a:r>
            <a:endParaRPr sz="1900">
              <a:solidFill>
                <a:srgbClr val="233A44"/>
              </a:solidFill>
              <a:latin typeface="Calibri"/>
              <a:ea typeface="Calibri"/>
              <a:cs typeface="Calibri"/>
              <a:sym typeface="Calibri"/>
            </a:endParaRPr>
          </a:p>
          <a:p>
            <a:pPr indent="-349250" lvl="0" marL="457200" rtl="0" algn="l">
              <a:lnSpc>
                <a:spcPct val="115000"/>
              </a:lnSpc>
              <a:spcBef>
                <a:spcPts val="0"/>
              </a:spcBef>
              <a:spcAft>
                <a:spcPts val="0"/>
              </a:spcAft>
              <a:buClr>
                <a:srgbClr val="233A44"/>
              </a:buClr>
              <a:buSzPts val="1900"/>
              <a:buFont typeface="Calibri"/>
              <a:buChar char="●"/>
            </a:pPr>
            <a:r>
              <a:rPr lang="en-US" sz="1900">
                <a:solidFill>
                  <a:srgbClr val="233A44"/>
                </a:solidFill>
                <a:latin typeface="Calibri"/>
                <a:ea typeface="Calibri"/>
                <a:cs typeface="Calibri"/>
                <a:sym typeface="Calibri"/>
              </a:rPr>
              <a:t>Design Detail:</a:t>
            </a:r>
            <a:endParaRPr sz="1900">
              <a:solidFill>
                <a:srgbClr val="233A44"/>
              </a:solidFill>
              <a:latin typeface="Calibri"/>
              <a:ea typeface="Calibri"/>
              <a:cs typeface="Calibri"/>
              <a:sym typeface="Calibri"/>
            </a:endParaRPr>
          </a:p>
          <a:p>
            <a:pPr indent="-349250" lvl="1" marL="914400" rtl="0" algn="l">
              <a:lnSpc>
                <a:spcPct val="115000"/>
              </a:lnSpc>
              <a:spcBef>
                <a:spcPts val="0"/>
              </a:spcBef>
              <a:spcAft>
                <a:spcPts val="0"/>
              </a:spcAft>
              <a:buClr>
                <a:srgbClr val="233A44"/>
              </a:buClr>
              <a:buSzPts val="1900"/>
              <a:buFont typeface="Calibri"/>
              <a:buChar char="○"/>
            </a:pPr>
            <a:r>
              <a:rPr lang="en-US" sz="1900">
                <a:solidFill>
                  <a:srgbClr val="233A44"/>
                </a:solidFill>
                <a:latin typeface="Calibri"/>
                <a:ea typeface="Calibri"/>
                <a:cs typeface="Calibri"/>
                <a:sym typeface="Calibri"/>
              </a:rPr>
              <a:t>Material: </a:t>
            </a:r>
            <a:r>
              <a:rPr b="1" lang="en-US" sz="1900">
                <a:solidFill>
                  <a:srgbClr val="233A44"/>
                </a:solidFill>
                <a:latin typeface="Calibri"/>
                <a:ea typeface="Calibri"/>
                <a:cs typeface="Calibri"/>
                <a:sym typeface="Calibri"/>
              </a:rPr>
              <a:t>Unity</a:t>
            </a:r>
            <a:r>
              <a:rPr b="1" lang="en-US" sz="1900">
                <a:solidFill>
                  <a:srgbClr val="233A44"/>
                </a:solidFill>
                <a:latin typeface="Calibri"/>
                <a:ea typeface="Calibri"/>
                <a:cs typeface="Calibri"/>
                <a:sym typeface="Calibri"/>
              </a:rPr>
              <a:t>(C#)</a:t>
            </a:r>
            <a:r>
              <a:rPr b="1" lang="en-US" sz="1900">
                <a:solidFill>
                  <a:srgbClr val="233A44"/>
                </a:solidFill>
                <a:latin typeface="Calibri"/>
                <a:ea typeface="Calibri"/>
                <a:cs typeface="Calibri"/>
                <a:sym typeface="Calibri"/>
              </a:rPr>
              <a:t>, MySQL, VB</a:t>
            </a:r>
            <a:endParaRPr b="1" sz="1900">
              <a:solidFill>
                <a:srgbClr val="233A44"/>
              </a:solidFill>
              <a:latin typeface="Calibri"/>
              <a:ea typeface="Calibri"/>
              <a:cs typeface="Calibri"/>
              <a:sym typeface="Calibri"/>
            </a:endParaRPr>
          </a:p>
          <a:p>
            <a:pPr indent="-349250" lvl="1" marL="914400" rtl="0" algn="l">
              <a:lnSpc>
                <a:spcPct val="115000"/>
              </a:lnSpc>
              <a:spcBef>
                <a:spcPts val="0"/>
              </a:spcBef>
              <a:spcAft>
                <a:spcPts val="0"/>
              </a:spcAft>
              <a:buClr>
                <a:srgbClr val="233A44"/>
              </a:buClr>
              <a:buSzPts val="1900"/>
              <a:buFont typeface="Calibri"/>
              <a:buChar char="○"/>
            </a:pPr>
            <a:r>
              <a:rPr lang="en-US" sz="1900">
                <a:solidFill>
                  <a:srgbClr val="233A44"/>
                </a:solidFill>
                <a:latin typeface="Calibri"/>
                <a:ea typeface="Calibri"/>
                <a:cs typeface="Calibri"/>
                <a:sym typeface="Calibri"/>
              </a:rPr>
              <a:t>Process:</a:t>
            </a:r>
            <a:endParaRPr sz="1900">
              <a:solidFill>
                <a:srgbClr val="233A44"/>
              </a:solidFill>
              <a:latin typeface="Calibri"/>
              <a:ea typeface="Calibri"/>
              <a:cs typeface="Calibri"/>
              <a:sym typeface="Calibri"/>
            </a:endParaRPr>
          </a:p>
          <a:p>
            <a:pPr indent="0" lvl="0" marL="914400" rtl="0" algn="l">
              <a:lnSpc>
                <a:spcPct val="115000"/>
              </a:lnSpc>
              <a:spcBef>
                <a:spcPts val="0"/>
              </a:spcBef>
              <a:spcAft>
                <a:spcPts val="0"/>
              </a:spcAft>
              <a:buNone/>
            </a:pPr>
            <a:r>
              <a:rPr lang="en-US" sz="1900">
                <a:solidFill>
                  <a:srgbClr val="FF0000"/>
                </a:solidFill>
                <a:latin typeface="Calibri"/>
                <a:ea typeface="Calibri"/>
                <a:cs typeface="Calibri"/>
                <a:sym typeface="Calibri"/>
              </a:rPr>
              <a:t>i)</a:t>
            </a:r>
            <a:r>
              <a:rPr lang="en-US" sz="1900">
                <a:solidFill>
                  <a:srgbClr val="233A44"/>
                </a:solidFill>
                <a:latin typeface="Calibri"/>
                <a:ea typeface="Calibri"/>
                <a:cs typeface="Calibri"/>
                <a:sym typeface="Calibri"/>
              </a:rPr>
              <a:t> Setup </a:t>
            </a:r>
            <a:r>
              <a:rPr b="1" lang="en-US" sz="1900">
                <a:solidFill>
                  <a:srgbClr val="233A44"/>
                </a:solidFill>
                <a:latin typeface="Calibri"/>
                <a:ea typeface="Calibri"/>
                <a:cs typeface="Calibri"/>
                <a:sym typeface="Calibri"/>
              </a:rPr>
              <a:t>control panel</a:t>
            </a:r>
            <a:r>
              <a:rPr lang="en-US" sz="1900">
                <a:solidFill>
                  <a:srgbClr val="233A44"/>
                </a:solidFill>
                <a:latin typeface="Calibri"/>
                <a:ea typeface="Calibri"/>
                <a:cs typeface="Calibri"/>
                <a:sym typeface="Calibri"/>
              </a:rPr>
              <a:t> connecting to </a:t>
            </a:r>
            <a:r>
              <a:rPr b="1" lang="en-US" sz="1900">
                <a:solidFill>
                  <a:srgbClr val="233A44"/>
                </a:solidFill>
                <a:latin typeface="Calibri"/>
                <a:ea typeface="Calibri"/>
                <a:cs typeface="Calibri"/>
                <a:sym typeface="Calibri"/>
              </a:rPr>
              <a:t>SQL database</a:t>
            </a:r>
            <a:r>
              <a:rPr lang="en-US" sz="1900">
                <a:solidFill>
                  <a:srgbClr val="233A44"/>
                </a:solidFill>
                <a:latin typeface="Calibri"/>
                <a:ea typeface="Calibri"/>
                <a:cs typeface="Calibri"/>
                <a:sym typeface="Calibri"/>
              </a:rPr>
              <a:t> to send and </a:t>
            </a:r>
            <a:r>
              <a:rPr lang="en-US" sz="1900">
                <a:solidFill>
                  <a:srgbClr val="233A44"/>
                </a:solidFill>
                <a:latin typeface="Calibri"/>
                <a:ea typeface="Calibri"/>
                <a:cs typeface="Calibri"/>
                <a:sym typeface="Calibri"/>
              </a:rPr>
              <a:t>receive</a:t>
            </a:r>
            <a:r>
              <a:rPr lang="en-US" sz="1900">
                <a:solidFill>
                  <a:srgbClr val="233A44"/>
                </a:solidFill>
                <a:latin typeface="Calibri"/>
                <a:ea typeface="Calibri"/>
                <a:cs typeface="Calibri"/>
                <a:sym typeface="Calibri"/>
              </a:rPr>
              <a:t> real-time command or point position pass through </a:t>
            </a:r>
            <a:r>
              <a:rPr b="1" lang="en-US" sz="1900">
                <a:solidFill>
                  <a:srgbClr val="233A44"/>
                </a:solidFill>
                <a:latin typeface="Calibri"/>
                <a:ea typeface="Calibri"/>
                <a:cs typeface="Calibri"/>
                <a:sym typeface="Calibri"/>
              </a:rPr>
              <a:t>SQL </a:t>
            </a:r>
            <a:r>
              <a:rPr lang="en-US" sz="1900">
                <a:solidFill>
                  <a:srgbClr val="233A44"/>
                </a:solidFill>
                <a:latin typeface="Calibri"/>
                <a:ea typeface="Calibri"/>
                <a:cs typeface="Calibri"/>
                <a:sym typeface="Calibri"/>
              </a:rPr>
              <a:t>to connect </a:t>
            </a:r>
            <a:r>
              <a:rPr b="1" lang="en-US" sz="1900">
                <a:solidFill>
                  <a:srgbClr val="233A44"/>
                </a:solidFill>
                <a:latin typeface="Calibri"/>
                <a:ea typeface="Calibri"/>
                <a:cs typeface="Calibri"/>
                <a:sym typeface="Calibri"/>
              </a:rPr>
              <a:t>VB</a:t>
            </a:r>
            <a:r>
              <a:rPr lang="en-US" sz="1900">
                <a:solidFill>
                  <a:srgbClr val="233A44"/>
                </a:solidFill>
                <a:latin typeface="Calibri"/>
                <a:ea typeface="Calibri"/>
                <a:cs typeface="Calibri"/>
                <a:sym typeface="Calibri"/>
              </a:rPr>
              <a:t>.</a:t>
            </a:r>
            <a:endParaRPr sz="1900">
              <a:solidFill>
                <a:srgbClr val="233A44"/>
              </a:solidFill>
              <a:latin typeface="Calibri"/>
              <a:ea typeface="Calibri"/>
              <a:cs typeface="Calibri"/>
              <a:sym typeface="Calibri"/>
            </a:endParaRPr>
          </a:p>
          <a:p>
            <a:pPr indent="0" lvl="0" marL="914400" rtl="0" algn="l">
              <a:lnSpc>
                <a:spcPct val="115000"/>
              </a:lnSpc>
              <a:spcBef>
                <a:spcPts val="0"/>
              </a:spcBef>
              <a:spcAft>
                <a:spcPts val="0"/>
              </a:spcAft>
              <a:buNone/>
            </a:pPr>
            <a:r>
              <a:rPr lang="en-US" sz="1900">
                <a:solidFill>
                  <a:srgbClr val="6AA84F"/>
                </a:solidFill>
                <a:latin typeface="Calibri"/>
                <a:ea typeface="Calibri"/>
                <a:cs typeface="Calibri"/>
                <a:sym typeface="Calibri"/>
              </a:rPr>
              <a:t>ii)</a:t>
            </a:r>
            <a:r>
              <a:rPr lang="en-US" sz="1900">
                <a:solidFill>
                  <a:srgbClr val="233A44"/>
                </a:solidFill>
                <a:latin typeface="Calibri"/>
                <a:ea typeface="Calibri"/>
                <a:cs typeface="Calibri"/>
                <a:sym typeface="Calibri"/>
              </a:rPr>
              <a:t> Setup VR environment with </a:t>
            </a:r>
            <a:r>
              <a:rPr b="1" lang="en-US" sz="1900">
                <a:solidFill>
                  <a:srgbClr val="233A44"/>
                </a:solidFill>
                <a:latin typeface="Calibri"/>
                <a:ea typeface="Calibri"/>
                <a:cs typeface="Calibri"/>
                <a:sym typeface="Calibri"/>
              </a:rPr>
              <a:t>SteamVR and VRTK package</a:t>
            </a:r>
            <a:r>
              <a:rPr lang="en-US" sz="1900">
                <a:solidFill>
                  <a:srgbClr val="233A44"/>
                </a:solidFill>
                <a:latin typeface="Calibri"/>
                <a:ea typeface="Calibri"/>
                <a:cs typeface="Calibri"/>
                <a:sym typeface="Calibri"/>
              </a:rPr>
              <a:t> to HTC Vive device.</a:t>
            </a:r>
            <a:endParaRPr sz="1900">
              <a:solidFill>
                <a:srgbClr val="233A44"/>
              </a:solidFill>
              <a:latin typeface="Calibri"/>
              <a:ea typeface="Calibri"/>
              <a:cs typeface="Calibri"/>
              <a:sym typeface="Calibri"/>
            </a:endParaRPr>
          </a:p>
          <a:p>
            <a:pPr indent="0" lvl="0" marL="914400" rtl="0" algn="l">
              <a:lnSpc>
                <a:spcPct val="115000"/>
              </a:lnSpc>
              <a:spcBef>
                <a:spcPts val="0"/>
              </a:spcBef>
              <a:spcAft>
                <a:spcPts val="0"/>
              </a:spcAft>
              <a:buNone/>
            </a:pPr>
            <a:r>
              <a:rPr lang="en-US" sz="1900">
                <a:solidFill>
                  <a:srgbClr val="233A44"/>
                </a:solidFill>
                <a:latin typeface="Calibri"/>
                <a:ea typeface="Calibri"/>
                <a:cs typeface="Calibri"/>
                <a:sym typeface="Calibri"/>
              </a:rPr>
              <a:t> </a:t>
            </a:r>
            <a:endParaRPr sz="1900">
              <a:solidFill>
                <a:srgbClr val="233A44"/>
              </a:solidFill>
              <a:latin typeface="Calibri"/>
              <a:ea typeface="Calibri"/>
              <a:cs typeface="Calibri"/>
              <a:sym typeface="Calibri"/>
            </a:endParaRPr>
          </a:p>
          <a:p>
            <a:pPr indent="0" lvl="0" marL="914400" rtl="0" algn="l">
              <a:lnSpc>
                <a:spcPct val="115000"/>
              </a:lnSpc>
              <a:spcBef>
                <a:spcPts val="0"/>
              </a:spcBef>
              <a:spcAft>
                <a:spcPts val="0"/>
              </a:spcAft>
              <a:buNone/>
            </a:pPr>
            <a:r>
              <a:t/>
            </a:r>
            <a:endParaRPr sz="1900">
              <a:solidFill>
                <a:srgbClr val="233A44"/>
              </a:solidFill>
              <a:latin typeface="Calibri"/>
              <a:ea typeface="Calibri"/>
              <a:cs typeface="Calibri"/>
              <a:sym typeface="Calibri"/>
            </a:endParaRPr>
          </a:p>
        </p:txBody>
      </p:sp>
      <p:sp>
        <p:nvSpPr>
          <p:cNvPr id="279" name="Google Shape;279;p34"/>
          <p:cNvSpPr txBox="1"/>
          <p:nvPr/>
        </p:nvSpPr>
        <p:spPr>
          <a:xfrm>
            <a:off x="8390880" y="4543560"/>
            <a:ext cx="548400" cy="3930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b="0" i="0" lang="en-US" sz="1000" u="none" cap="none" strike="noStrike">
                <a:solidFill>
                  <a:srgbClr val="233A44"/>
                </a:solidFill>
                <a:latin typeface="Nunito"/>
                <a:ea typeface="Nunito"/>
                <a:cs typeface="Nunito"/>
                <a:sym typeface="Nunito"/>
              </a:rPr>
              <a:t>‹#›</a:t>
            </a:fld>
            <a:endParaRPr b="0" i="0" sz="1000" u="none" cap="none" strike="noStrike">
              <a:latin typeface="Times New Roman"/>
              <a:ea typeface="Times New Roman"/>
              <a:cs typeface="Times New Roman"/>
              <a:sym typeface="Times New Roman"/>
            </a:endParaRPr>
          </a:p>
        </p:txBody>
      </p:sp>
      <p:sp>
        <p:nvSpPr>
          <p:cNvPr id="280" name="Google Shape;280;p34"/>
          <p:cNvSpPr txBox="1"/>
          <p:nvPr/>
        </p:nvSpPr>
        <p:spPr>
          <a:xfrm>
            <a:off x="488475" y="396400"/>
            <a:ext cx="7902300" cy="95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US" sz="3000">
                <a:solidFill>
                  <a:srgbClr val="AF7B51"/>
                </a:solidFill>
                <a:latin typeface="Nunito"/>
                <a:ea typeface="Nunito"/>
                <a:cs typeface="Nunito"/>
                <a:sym typeface="Nunito"/>
              </a:rPr>
              <a:t>Final Design</a:t>
            </a:r>
            <a:r>
              <a:rPr lang="en-US" sz="3000">
                <a:solidFill>
                  <a:srgbClr val="AF7B51"/>
                </a:solidFill>
                <a:latin typeface="Nunito"/>
                <a:ea typeface="Nunito"/>
                <a:cs typeface="Nunito"/>
                <a:sym typeface="Nunito"/>
              </a:rPr>
              <a:t>: VR Control System</a:t>
            </a:r>
            <a:endParaRPr b="0" i="0" sz="3000" u="none" cap="none" strike="noStrike">
              <a:solidFill>
                <a:srgbClr val="000000"/>
              </a:solidFill>
              <a:latin typeface="Arial"/>
              <a:ea typeface="Arial"/>
              <a:cs typeface="Arial"/>
              <a:sym typeface="Arial"/>
            </a:endParaRPr>
          </a:p>
        </p:txBody>
      </p:sp>
      <p:grpSp>
        <p:nvGrpSpPr>
          <p:cNvPr id="281" name="Google Shape;281;p34"/>
          <p:cNvGrpSpPr/>
          <p:nvPr/>
        </p:nvGrpSpPr>
        <p:grpSpPr>
          <a:xfrm>
            <a:off x="6032876" y="1015892"/>
            <a:ext cx="2771898" cy="3260463"/>
            <a:chOff x="5695953" y="561892"/>
            <a:chExt cx="3402354" cy="3896347"/>
          </a:xfrm>
        </p:grpSpPr>
        <p:cxnSp>
          <p:nvCxnSpPr>
            <p:cNvPr id="282" name="Google Shape;282;p34"/>
            <p:cNvCxnSpPr>
              <a:stCxn id="283" idx="0"/>
              <a:endCxn id="284" idx="2"/>
            </p:cNvCxnSpPr>
            <p:nvPr/>
          </p:nvCxnSpPr>
          <p:spPr>
            <a:xfrm rot="-5400000">
              <a:off x="7105816" y="3417214"/>
              <a:ext cx="583200" cy="600"/>
            </a:xfrm>
            <a:prstGeom prst="curvedConnector3">
              <a:avLst>
                <a:gd fmla="val 50008" name="adj1"/>
              </a:avLst>
            </a:prstGeom>
            <a:noFill/>
            <a:ln cap="flat" cmpd="sng" w="19050">
              <a:solidFill>
                <a:srgbClr val="93C47D"/>
              </a:solidFill>
              <a:prstDash val="dash"/>
              <a:round/>
              <a:headEnd len="med" w="med" type="triangle"/>
              <a:tailEnd len="med" w="med" type="triangle"/>
            </a:ln>
          </p:spPr>
        </p:cxnSp>
        <p:pic>
          <p:nvPicPr>
            <p:cNvPr id="283" name="Google Shape;283;p34"/>
            <p:cNvPicPr preferRelativeResize="0"/>
            <p:nvPr/>
          </p:nvPicPr>
          <p:blipFill>
            <a:blip r:embed="rId4">
              <a:alphaModFix/>
            </a:blip>
            <a:stretch>
              <a:fillRect/>
            </a:stretch>
          </p:blipFill>
          <p:spPr>
            <a:xfrm>
              <a:off x="6588041" y="3709114"/>
              <a:ext cx="1618149" cy="749125"/>
            </a:xfrm>
            <a:prstGeom prst="rect">
              <a:avLst/>
            </a:prstGeom>
            <a:noFill/>
            <a:ln>
              <a:noFill/>
            </a:ln>
          </p:spPr>
        </p:pic>
        <p:pic>
          <p:nvPicPr>
            <p:cNvPr id="284" name="Google Shape;284;p34"/>
            <p:cNvPicPr preferRelativeResize="0"/>
            <p:nvPr/>
          </p:nvPicPr>
          <p:blipFill>
            <a:blip r:embed="rId5">
              <a:alphaModFix/>
            </a:blip>
            <a:stretch>
              <a:fillRect/>
            </a:stretch>
          </p:blipFill>
          <p:spPr>
            <a:xfrm>
              <a:off x="5695953" y="1985405"/>
              <a:ext cx="3402354" cy="1140416"/>
            </a:xfrm>
            <a:prstGeom prst="rect">
              <a:avLst/>
            </a:prstGeom>
            <a:noFill/>
            <a:ln>
              <a:noFill/>
            </a:ln>
          </p:spPr>
        </p:pic>
        <p:cxnSp>
          <p:nvCxnSpPr>
            <p:cNvPr id="285" name="Google Shape;285;p34"/>
            <p:cNvCxnSpPr>
              <a:stCxn id="286" idx="2"/>
              <a:endCxn id="284" idx="0"/>
            </p:cNvCxnSpPr>
            <p:nvPr/>
          </p:nvCxnSpPr>
          <p:spPr>
            <a:xfrm flipH="1" rot="-5400000">
              <a:off x="7162818" y="1750492"/>
              <a:ext cx="469200" cy="600"/>
            </a:xfrm>
            <a:prstGeom prst="curvedConnector3">
              <a:avLst>
                <a:gd fmla="val 50001" name="adj1"/>
              </a:avLst>
            </a:prstGeom>
            <a:noFill/>
            <a:ln cap="flat" cmpd="sng" w="19050">
              <a:solidFill>
                <a:srgbClr val="FF0000"/>
              </a:solidFill>
              <a:prstDash val="dash"/>
              <a:round/>
              <a:headEnd len="med" w="med" type="triangle"/>
              <a:tailEnd len="med" w="med" type="triangle"/>
            </a:ln>
          </p:spPr>
        </p:cxnSp>
        <p:pic>
          <p:nvPicPr>
            <p:cNvPr id="286" name="Google Shape;286;p34"/>
            <p:cNvPicPr preferRelativeResize="0"/>
            <p:nvPr/>
          </p:nvPicPr>
          <p:blipFill>
            <a:blip r:embed="rId6">
              <a:alphaModFix/>
            </a:blip>
            <a:stretch>
              <a:fillRect/>
            </a:stretch>
          </p:blipFill>
          <p:spPr>
            <a:xfrm>
              <a:off x="6968754" y="561892"/>
              <a:ext cx="856729" cy="954300"/>
            </a:xfrm>
            <a:prstGeom prst="rect">
              <a:avLst/>
            </a:prstGeom>
            <a:noFill/>
            <a:ln>
              <a:noFill/>
            </a:ln>
          </p:spPr>
        </p:pic>
      </p:grpSp>
      <p:cxnSp>
        <p:nvCxnSpPr>
          <p:cNvPr id="287" name="Google Shape;287;p34"/>
          <p:cNvCxnSpPr/>
          <p:nvPr/>
        </p:nvCxnSpPr>
        <p:spPr>
          <a:xfrm flipH="1" rot="10800000">
            <a:off x="5394680" y="2028655"/>
            <a:ext cx="1860000" cy="966900"/>
          </a:xfrm>
          <a:prstGeom prst="straightConnector1">
            <a:avLst/>
          </a:prstGeom>
          <a:noFill/>
          <a:ln cap="flat" cmpd="sng" w="38100">
            <a:solidFill>
              <a:srgbClr val="FF0000"/>
            </a:solidFill>
            <a:prstDash val="solid"/>
            <a:round/>
            <a:headEnd len="med" w="med" type="none"/>
            <a:tailEnd len="med" w="med" type="triangle"/>
          </a:ln>
        </p:spPr>
      </p:cxnSp>
      <p:cxnSp>
        <p:nvCxnSpPr>
          <p:cNvPr id="288" name="Google Shape;288;p34"/>
          <p:cNvCxnSpPr/>
          <p:nvPr/>
        </p:nvCxnSpPr>
        <p:spPr>
          <a:xfrm flipH="1" rot="10800000">
            <a:off x="5718130" y="3470130"/>
            <a:ext cx="1512300" cy="655200"/>
          </a:xfrm>
          <a:prstGeom prst="straightConnector1">
            <a:avLst/>
          </a:prstGeom>
          <a:noFill/>
          <a:ln cap="flat" cmpd="sng" w="38100">
            <a:solidFill>
              <a:srgbClr val="93C47D"/>
            </a:solidFill>
            <a:prstDash val="solid"/>
            <a:round/>
            <a:headEnd len="med" w="med" type="none"/>
            <a:tailEnd len="med" w="med" type="triangle"/>
          </a:ln>
        </p:spPr>
      </p:cxnSp>
      <p:sp>
        <p:nvSpPr>
          <p:cNvPr id="289" name="Google Shape;289;p34"/>
          <p:cNvSpPr txBox="1"/>
          <p:nvPr/>
        </p:nvSpPr>
        <p:spPr>
          <a:xfrm>
            <a:off x="7452575" y="1691775"/>
            <a:ext cx="1409100" cy="393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1700">
                <a:solidFill>
                  <a:srgbClr val="FF0000"/>
                </a:solidFill>
                <a:latin typeface="Calibri"/>
                <a:ea typeface="Calibri"/>
                <a:cs typeface="Calibri"/>
                <a:sym typeface="Calibri"/>
              </a:rPr>
              <a:t>connection 1</a:t>
            </a:r>
            <a:endParaRPr sz="1200">
              <a:solidFill>
                <a:srgbClr val="FF0000"/>
              </a:solidFill>
            </a:endParaRPr>
          </a:p>
        </p:txBody>
      </p:sp>
      <p:sp>
        <p:nvSpPr>
          <p:cNvPr id="290" name="Google Shape;290;p34"/>
          <p:cNvSpPr txBox="1"/>
          <p:nvPr/>
        </p:nvSpPr>
        <p:spPr>
          <a:xfrm>
            <a:off x="7452575" y="3224725"/>
            <a:ext cx="1512300" cy="393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1700">
                <a:solidFill>
                  <a:srgbClr val="6AA84F"/>
                </a:solidFill>
                <a:latin typeface="Calibri"/>
                <a:ea typeface="Calibri"/>
                <a:cs typeface="Calibri"/>
                <a:sym typeface="Calibri"/>
              </a:rPr>
              <a:t>connection</a:t>
            </a:r>
            <a:r>
              <a:rPr lang="en-US" sz="1700">
                <a:solidFill>
                  <a:srgbClr val="6AA84F"/>
                </a:solidFill>
                <a:latin typeface="Calibri"/>
                <a:ea typeface="Calibri"/>
                <a:cs typeface="Calibri"/>
                <a:sym typeface="Calibri"/>
              </a:rPr>
              <a:t> 2</a:t>
            </a:r>
            <a:endParaRPr sz="1200">
              <a:solidFill>
                <a:srgbClr val="6AA84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id="295" name="Google Shape;295;p35"/>
          <p:cNvPicPr preferRelativeResize="0"/>
          <p:nvPr/>
        </p:nvPicPr>
        <p:blipFill>
          <a:blip r:embed="rId3">
            <a:alphaModFix/>
          </a:blip>
          <a:stretch>
            <a:fillRect/>
          </a:stretch>
        </p:blipFill>
        <p:spPr>
          <a:xfrm>
            <a:off x="7993875" y="207075"/>
            <a:ext cx="945275" cy="945275"/>
          </a:xfrm>
          <a:prstGeom prst="rect">
            <a:avLst/>
          </a:prstGeom>
          <a:noFill/>
          <a:ln>
            <a:noFill/>
          </a:ln>
        </p:spPr>
      </p:pic>
      <p:sp>
        <p:nvSpPr>
          <p:cNvPr id="296" name="Google Shape;296;p35"/>
          <p:cNvSpPr txBox="1"/>
          <p:nvPr/>
        </p:nvSpPr>
        <p:spPr>
          <a:xfrm>
            <a:off x="604800" y="1130900"/>
            <a:ext cx="5422500" cy="3296100"/>
          </a:xfrm>
          <a:prstGeom prst="rect">
            <a:avLst/>
          </a:prstGeom>
          <a:noFill/>
          <a:ln>
            <a:noFill/>
          </a:ln>
        </p:spPr>
        <p:txBody>
          <a:bodyPr anchorCtr="0" anchor="t" bIns="91425" lIns="91425" spcFirstLastPara="1" rIns="91425" wrap="square" tIns="91425">
            <a:noAutofit/>
          </a:bodyPr>
          <a:lstStyle/>
          <a:p>
            <a:pPr indent="-349250" lvl="0" marL="457200" rtl="0" algn="l">
              <a:lnSpc>
                <a:spcPct val="115000"/>
              </a:lnSpc>
              <a:spcBef>
                <a:spcPts val="0"/>
              </a:spcBef>
              <a:spcAft>
                <a:spcPts val="0"/>
              </a:spcAft>
              <a:buClr>
                <a:srgbClr val="233A44"/>
              </a:buClr>
              <a:buSzPts val="1900"/>
              <a:buFont typeface="Calibri"/>
              <a:buChar char="●"/>
            </a:pPr>
            <a:r>
              <a:rPr lang="en-US" sz="1900">
                <a:solidFill>
                  <a:srgbClr val="233A44"/>
                </a:solidFill>
                <a:latin typeface="Calibri"/>
                <a:ea typeface="Calibri"/>
                <a:cs typeface="Calibri"/>
                <a:sym typeface="Calibri"/>
              </a:rPr>
              <a:t>Function: Supports real-time simulation of CNC machine </a:t>
            </a:r>
            <a:r>
              <a:rPr lang="en-US" sz="1900">
                <a:solidFill>
                  <a:srgbClr val="233A44"/>
                </a:solidFill>
                <a:latin typeface="Calibri"/>
                <a:ea typeface="Calibri"/>
                <a:cs typeface="Calibri"/>
                <a:sym typeface="Calibri"/>
              </a:rPr>
              <a:t>cutting in both VR and AR environment.</a:t>
            </a:r>
            <a:endParaRPr sz="1900">
              <a:solidFill>
                <a:srgbClr val="233A44"/>
              </a:solidFill>
              <a:latin typeface="Calibri"/>
              <a:ea typeface="Calibri"/>
              <a:cs typeface="Calibri"/>
              <a:sym typeface="Calibri"/>
            </a:endParaRPr>
          </a:p>
          <a:p>
            <a:pPr indent="-349250" lvl="0" marL="457200" rtl="0" algn="l">
              <a:lnSpc>
                <a:spcPct val="115000"/>
              </a:lnSpc>
              <a:spcBef>
                <a:spcPts val="0"/>
              </a:spcBef>
              <a:spcAft>
                <a:spcPts val="0"/>
              </a:spcAft>
              <a:buClr>
                <a:srgbClr val="233A44"/>
              </a:buClr>
              <a:buSzPts val="1900"/>
              <a:buFont typeface="Calibri"/>
              <a:buChar char="●"/>
            </a:pPr>
            <a:r>
              <a:rPr lang="en-US" sz="1900">
                <a:solidFill>
                  <a:srgbClr val="233A44"/>
                </a:solidFill>
                <a:latin typeface="Calibri"/>
                <a:ea typeface="Calibri"/>
                <a:cs typeface="Calibri"/>
                <a:sym typeface="Calibri"/>
              </a:rPr>
              <a:t>Design Detail:</a:t>
            </a:r>
            <a:endParaRPr sz="1900">
              <a:solidFill>
                <a:srgbClr val="233A44"/>
              </a:solidFill>
              <a:latin typeface="Calibri"/>
              <a:ea typeface="Calibri"/>
              <a:cs typeface="Calibri"/>
              <a:sym typeface="Calibri"/>
            </a:endParaRPr>
          </a:p>
          <a:p>
            <a:pPr indent="-349250" lvl="1" marL="914400" rtl="0" algn="l">
              <a:lnSpc>
                <a:spcPct val="115000"/>
              </a:lnSpc>
              <a:spcBef>
                <a:spcPts val="0"/>
              </a:spcBef>
              <a:spcAft>
                <a:spcPts val="0"/>
              </a:spcAft>
              <a:buClr>
                <a:srgbClr val="233A44"/>
              </a:buClr>
              <a:buSzPts val="1900"/>
              <a:buFont typeface="Calibri"/>
              <a:buChar char="○"/>
            </a:pPr>
            <a:r>
              <a:rPr lang="en-US" sz="1900">
                <a:solidFill>
                  <a:srgbClr val="233A44"/>
                </a:solidFill>
                <a:latin typeface="Calibri"/>
                <a:ea typeface="Calibri"/>
                <a:cs typeface="Calibri"/>
                <a:sym typeface="Calibri"/>
              </a:rPr>
              <a:t>Material: </a:t>
            </a:r>
            <a:r>
              <a:rPr b="1" lang="en-US" sz="1900">
                <a:solidFill>
                  <a:srgbClr val="233A44"/>
                </a:solidFill>
                <a:latin typeface="Calibri"/>
                <a:ea typeface="Calibri"/>
                <a:cs typeface="Calibri"/>
                <a:sym typeface="Calibri"/>
              </a:rPr>
              <a:t>Unity(C#)</a:t>
            </a:r>
            <a:endParaRPr b="1" sz="1900">
              <a:solidFill>
                <a:srgbClr val="233A44"/>
              </a:solidFill>
              <a:latin typeface="Calibri"/>
              <a:ea typeface="Calibri"/>
              <a:cs typeface="Calibri"/>
              <a:sym typeface="Calibri"/>
            </a:endParaRPr>
          </a:p>
          <a:p>
            <a:pPr indent="-349250" lvl="1" marL="914400" rtl="0" algn="l">
              <a:lnSpc>
                <a:spcPct val="115000"/>
              </a:lnSpc>
              <a:spcBef>
                <a:spcPts val="0"/>
              </a:spcBef>
              <a:spcAft>
                <a:spcPts val="0"/>
              </a:spcAft>
              <a:buClr>
                <a:srgbClr val="233A44"/>
              </a:buClr>
              <a:buSzPts val="1900"/>
              <a:buFont typeface="Calibri"/>
              <a:buChar char="○"/>
            </a:pPr>
            <a:r>
              <a:rPr lang="en-US" sz="1900">
                <a:solidFill>
                  <a:srgbClr val="233A44"/>
                </a:solidFill>
                <a:latin typeface="Calibri"/>
                <a:ea typeface="Calibri"/>
                <a:cs typeface="Calibri"/>
                <a:sym typeface="Calibri"/>
              </a:rPr>
              <a:t>Process: Set multiple vertices to work-piece and modify height of these vertices when contacting with cutter in Unity.</a:t>
            </a:r>
            <a:endParaRPr sz="1900">
              <a:solidFill>
                <a:srgbClr val="233A44"/>
              </a:solidFill>
              <a:latin typeface="Calibri"/>
              <a:ea typeface="Calibri"/>
              <a:cs typeface="Calibri"/>
              <a:sym typeface="Calibri"/>
            </a:endParaRPr>
          </a:p>
          <a:p>
            <a:pPr indent="0" lvl="0" marL="914400" rtl="0" algn="l">
              <a:lnSpc>
                <a:spcPct val="115000"/>
              </a:lnSpc>
              <a:spcBef>
                <a:spcPts val="0"/>
              </a:spcBef>
              <a:spcAft>
                <a:spcPts val="0"/>
              </a:spcAft>
              <a:buNone/>
            </a:pPr>
            <a:r>
              <a:t/>
            </a:r>
            <a:endParaRPr sz="1900">
              <a:solidFill>
                <a:srgbClr val="233A44"/>
              </a:solidFill>
              <a:latin typeface="Calibri"/>
              <a:ea typeface="Calibri"/>
              <a:cs typeface="Calibri"/>
              <a:sym typeface="Calibri"/>
            </a:endParaRPr>
          </a:p>
        </p:txBody>
      </p:sp>
      <p:sp>
        <p:nvSpPr>
          <p:cNvPr id="297" name="Google Shape;297;p35"/>
          <p:cNvSpPr txBox="1"/>
          <p:nvPr/>
        </p:nvSpPr>
        <p:spPr>
          <a:xfrm>
            <a:off x="8390880" y="4543560"/>
            <a:ext cx="548400" cy="3930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b="0" i="0" lang="en-US" sz="1000" u="none" cap="none" strike="noStrike">
                <a:solidFill>
                  <a:srgbClr val="233A44"/>
                </a:solidFill>
                <a:latin typeface="Nunito"/>
                <a:ea typeface="Nunito"/>
                <a:cs typeface="Nunito"/>
                <a:sym typeface="Nunito"/>
              </a:rPr>
              <a:t>‹#›</a:t>
            </a:fld>
            <a:endParaRPr b="0" i="0" sz="1000" u="none" cap="none" strike="noStrike">
              <a:latin typeface="Times New Roman"/>
              <a:ea typeface="Times New Roman"/>
              <a:cs typeface="Times New Roman"/>
              <a:sym typeface="Times New Roman"/>
            </a:endParaRPr>
          </a:p>
        </p:txBody>
      </p:sp>
      <p:sp>
        <p:nvSpPr>
          <p:cNvPr id="298" name="Google Shape;298;p35"/>
          <p:cNvSpPr txBox="1"/>
          <p:nvPr/>
        </p:nvSpPr>
        <p:spPr>
          <a:xfrm>
            <a:off x="488475" y="396400"/>
            <a:ext cx="7902300" cy="95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US" sz="3000">
                <a:solidFill>
                  <a:srgbClr val="AF7B51"/>
                </a:solidFill>
                <a:latin typeface="Nunito"/>
                <a:ea typeface="Nunito"/>
                <a:cs typeface="Nunito"/>
                <a:sym typeface="Nunito"/>
              </a:rPr>
              <a:t>Final Design:</a:t>
            </a:r>
            <a:r>
              <a:rPr lang="en-US" sz="3000">
                <a:solidFill>
                  <a:srgbClr val="AF7B51"/>
                </a:solidFill>
                <a:latin typeface="Nunito"/>
                <a:ea typeface="Nunito"/>
                <a:cs typeface="Nunito"/>
                <a:sym typeface="Nunito"/>
              </a:rPr>
              <a:t> Real-time S</a:t>
            </a:r>
            <a:r>
              <a:rPr lang="en-US" sz="3000">
                <a:solidFill>
                  <a:srgbClr val="AF7B51"/>
                </a:solidFill>
                <a:latin typeface="Nunito"/>
                <a:ea typeface="Nunito"/>
                <a:cs typeface="Nunito"/>
                <a:sym typeface="Nunito"/>
              </a:rPr>
              <a:t>imulation</a:t>
            </a:r>
            <a:endParaRPr b="0" i="0" sz="3000" u="none" cap="none" strike="noStrike">
              <a:solidFill>
                <a:srgbClr val="000000"/>
              </a:solidFill>
              <a:latin typeface="Arial"/>
              <a:ea typeface="Arial"/>
              <a:cs typeface="Arial"/>
              <a:sym typeface="Arial"/>
            </a:endParaRPr>
          </a:p>
        </p:txBody>
      </p:sp>
      <p:pic>
        <p:nvPicPr>
          <p:cNvPr id="299" name="Google Shape;299;p35"/>
          <p:cNvPicPr preferRelativeResize="0"/>
          <p:nvPr/>
        </p:nvPicPr>
        <p:blipFill>
          <a:blip r:embed="rId4">
            <a:alphaModFix/>
          </a:blip>
          <a:stretch>
            <a:fillRect/>
          </a:stretch>
        </p:blipFill>
        <p:spPr>
          <a:xfrm>
            <a:off x="6381975" y="3075359"/>
            <a:ext cx="2008801" cy="1456191"/>
          </a:xfrm>
          <a:prstGeom prst="rect">
            <a:avLst/>
          </a:prstGeom>
          <a:noFill/>
          <a:ln>
            <a:noFill/>
          </a:ln>
        </p:spPr>
      </p:pic>
      <p:sp>
        <p:nvSpPr>
          <p:cNvPr id="300" name="Google Shape;300;p35"/>
          <p:cNvSpPr txBox="1"/>
          <p:nvPr/>
        </p:nvSpPr>
        <p:spPr>
          <a:xfrm>
            <a:off x="6733375" y="2342188"/>
            <a:ext cx="1558800" cy="32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Manual control</a:t>
            </a:r>
            <a:endParaRPr/>
          </a:p>
        </p:txBody>
      </p:sp>
      <p:sp>
        <p:nvSpPr>
          <p:cNvPr id="301" name="Google Shape;301;p35"/>
          <p:cNvSpPr txBox="1"/>
          <p:nvPr/>
        </p:nvSpPr>
        <p:spPr>
          <a:xfrm>
            <a:off x="6353575" y="4455350"/>
            <a:ext cx="2318400" cy="32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Compiled Gcode program</a:t>
            </a:r>
            <a:endParaRPr/>
          </a:p>
        </p:txBody>
      </p:sp>
      <p:pic>
        <p:nvPicPr>
          <p:cNvPr id="302" name="Google Shape;302;p35"/>
          <p:cNvPicPr preferRelativeResize="0"/>
          <p:nvPr/>
        </p:nvPicPr>
        <p:blipFill>
          <a:blip r:embed="rId5">
            <a:alphaModFix/>
          </a:blip>
          <a:stretch>
            <a:fillRect/>
          </a:stretch>
        </p:blipFill>
        <p:spPr>
          <a:xfrm>
            <a:off x="6381975" y="1079800"/>
            <a:ext cx="2008800" cy="131219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